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42"/>
  </p:notesMasterIdLst>
  <p:handoutMasterIdLst>
    <p:handoutMasterId r:id="rId43"/>
  </p:handoutMasterIdLst>
  <p:sldIdLst>
    <p:sldId id="636" r:id="rId2"/>
    <p:sldId id="693" r:id="rId3"/>
    <p:sldId id="687" r:id="rId4"/>
    <p:sldId id="688" r:id="rId5"/>
    <p:sldId id="689" r:id="rId6"/>
    <p:sldId id="690" r:id="rId7"/>
    <p:sldId id="691" r:id="rId8"/>
    <p:sldId id="692" r:id="rId9"/>
    <p:sldId id="651" r:id="rId10"/>
    <p:sldId id="650" r:id="rId11"/>
    <p:sldId id="670" r:id="rId12"/>
    <p:sldId id="652" r:id="rId13"/>
    <p:sldId id="671" r:id="rId14"/>
    <p:sldId id="653" r:id="rId15"/>
    <p:sldId id="672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54" r:id="rId25"/>
    <p:sldId id="668" r:id="rId26"/>
    <p:sldId id="669" r:id="rId27"/>
    <p:sldId id="673" r:id="rId28"/>
    <p:sldId id="674" r:id="rId29"/>
    <p:sldId id="675" r:id="rId30"/>
    <p:sldId id="676" r:id="rId31"/>
    <p:sldId id="677" r:id="rId32"/>
    <p:sldId id="678" r:id="rId33"/>
    <p:sldId id="682" r:id="rId34"/>
    <p:sldId id="679" r:id="rId35"/>
    <p:sldId id="680" r:id="rId36"/>
    <p:sldId id="681" r:id="rId37"/>
    <p:sldId id="683" r:id="rId38"/>
    <p:sldId id="684" r:id="rId39"/>
    <p:sldId id="685" r:id="rId40"/>
    <p:sldId id="686" r:id="rId41"/>
  </p:sldIdLst>
  <p:sldSz cx="9144000" cy="6858000" type="screen4x3"/>
  <p:notesSz cx="6883400" cy="9906000"/>
  <p:defaultTextStyle>
    <a:defPPr>
      <a:defRPr lang="en-US"/>
    </a:defPPr>
    <a:lvl1pPr algn="l" rtl="0" fontAlgn="base">
      <a:lnSpc>
        <a:spcPct val="110000"/>
      </a:lnSpc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lnSpc>
        <a:spcPct val="110000"/>
      </a:lnSpc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lnSpc>
        <a:spcPct val="110000"/>
      </a:lnSpc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lnSpc>
        <a:spcPct val="110000"/>
      </a:lnSpc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lnSpc>
        <a:spcPct val="110000"/>
      </a:lnSpc>
      <a:spcBef>
        <a:spcPct val="0"/>
      </a:spcBef>
      <a:spcAft>
        <a:spcPct val="0"/>
      </a:spcAft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FD"/>
    <a:srgbClr val="B5D7FD"/>
    <a:srgbClr val="A5CFFD"/>
    <a:srgbClr val="336699"/>
    <a:srgbClr val="FFFF00"/>
    <a:srgbClr val="DBF1FF"/>
    <a:srgbClr val="D3EE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4" autoAdjust="0"/>
    <p:restoredTop sz="94606" autoAdjust="0"/>
  </p:normalViewPr>
  <p:slideViewPr>
    <p:cSldViewPr>
      <p:cViewPr varScale="1">
        <p:scale>
          <a:sx n="141" d="100"/>
          <a:sy n="141" d="100"/>
        </p:scale>
        <p:origin x="-100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t" anchorCtr="0" compatLnSpc="1">
            <a:prstTxWarp prst="textNoShape">
              <a:avLst/>
            </a:prstTxWarp>
          </a:bodyPr>
          <a:lstStyle>
            <a:lvl1pPr defTabSz="920750">
              <a:lnSpc>
                <a:spcPct val="90000"/>
              </a:lnSpc>
              <a:spcBef>
                <a:spcPct val="20000"/>
              </a:spcBef>
              <a:defRPr sz="1200" b="1">
                <a:latin typeface="DIN-Bold" pitchFamily="50" charset="0"/>
              </a:defRPr>
            </a:lvl1pPr>
          </a:lstStyle>
          <a:p>
            <a:endParaRPr lang="nl-NL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29829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t" anchorCtr="0" compatLnSpc="1">
            <a:prstTxWarp prst="textNoShape">
              <a:avLst/>
            </a:prstTxWarp>
          </a:bodyPr>
          <a:lstStyle>
            <a:lvl1pPr algn="r" defTabSz="920750">
              <a:lnSpc>
                <a:spcPct val="90000"/>
              </a:lnSpc>
              <a:spcBef>
                <a:spcPct val="20000"/>
              </a:spcBef>
              <a:defRPr sz="1200" b="1">
                <a:latin typeface="DIN-Bold" pitchFamily="50" charset="0"/>
              </a:defRPr>
            </a:lvl1pPr>
          </a:lstStyle>
          <a:p>
            <a:endParaRPr lang="nl-NL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829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b" anchorCtr="0" compatLnSpc="1">
            <a:prstTxWarp prst="textNoShape">
              <a:avLst/>
            </a:prstTxWarp>
          </a:bodyPr>
          <a:lstStyle>
            <a:lvl1pPr defTabSz="920750">
              <a:lnSpc>
                <a:spcPct val="90000"/>
              </a:lnSpc>
              <a:spcBef>
                <a:spcPct val="20000"/>
              </a:spcBef>
              <a:defRPr sz="1200" b="1">
                <a:latin typeface="DIN-Bold" pitchFamily="50" charset="0"/>
              </a:defRPr>
            </a:lvl1pPr>
          </a:lstStyle>
          <a:p>
            <a:endParaRPr lang="nl-NL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9410700"/>
            <a:ext cx="29829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b" anchorCtr="0" compatLnSpc="1">
            <a:prstTxWarp prst="textNoShape">
              <a:avLst/>
            </a:prstTxWarp>
          </a:bodyPr>
          <a:lstStyle>
            <a:lvl1pPr algn="r" defTabSz="920750">
              <a:lnSpc>
                <a:spcPct val="90000"/>
              </a:lnSpc>
              <a:spcBef>
                <a:spcPct val="20000"/>
              </a:spcBef>
              <a:defRPr sz="1200" b="1">
                <a:latin typeface="DIN-Bold" pitchFamily="50" charset="0"/>
              </a:defRPr>
            </a:lvl1pPr>
          </a:lstStyle>
          <a:p>
            <a:fld id="{C43C07A0-D7DA-45D8-9AA2-0B749D76FD7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228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lnSpc>
                <a:spcPct val="100000"/>
              </a:lnSpc>
              <a:defRPr sz="1200">
                <a:latin typeface="Times" pitchFamily="18" charset="0"/>
              </a:defRPr>
            </a:lvl1pPr>
          </a:lstStyle>
          <a:p>
            <a:endParaRPr lang="en-GB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29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lnSpc>
                <a:spcPct val="100000"/>
              </a:lnSpc>
              <a:defRPr sz="1200">
                <a:latin typeface="Times" pitchFamily="18" charset="0"/>
              </a:defRPr>
            </a:lvl1pPr>
          </a:lstStyle>
          <a:p>
            <a:endParaRPr lang="en-GB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6788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05350"/>
            <a:ext cx="50482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829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lnSpc>
                <a:spcPct val="100000"/>
              </a:lnSpc>
              <a:defRPr sz="1200">
                <a:latin typeface="Times" pitchFamily="18" charset="0"/>
              </a:defRPr>
            </a:lvl1pPr>
          </a:lstStyle>
          <a:p>
            <a:endParaRPr lang="en-GB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9410700"/>
            <a:ext cx="29829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9" tIns="46045" rIns="92089" bIns="46045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lnSpc>
                <a:spcPct val="100000"/>
              </a:lnSpc>
              <a:defRPr sz="1200">
                <a:latin typeface="Times" pitchFamily="18" charset="0"/>
              </a:defRPr>
            </a:lvl1pPr>
          </a:lstStyle>
          <a:p>
            <a:fld id="{4235A3C5-ADF9-40B1-BAFE-D2697A310915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5A3C5-ADF9-40B1-BAFE-D2697A31091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95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BAD01-D93D-434A-9AE5-9543765374C6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310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2306638"/>
            <a:ext cx="7254875" cy="550862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7138" y="2820988"/>
            <a:ext cx="7254875" cy="360362"/>
          </a:xfrm>
        </p:spPr>
        <p:txBody>
          <a:bodyPr/>
          <a:lstStyle>
            <a:lvl1pPr marL="0" indent="0">
              <a:buFont typeface="Verdana" pitchFamily="34" charset="0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227138" y="3373438"/>
            <a:ext cx="7254875" cy="19796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nl-NL" sz="1600">
                <a:solidFill>
                  <a:srgbClr val="000000"/>
                </a:solidFill>
              </a:rPr>
              <a:t>sjabloon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740650" y="6465888"/>
            <a:ext cx="909638" cy="252412"/>
          </a:xfrm>
        </p:spPr>
        <p:txBody>
          <a:bodyPr/>
          <a:lstStyle>
            <a:lvl1pPr>
              <a:defRPr b="1">
                <a:solidFill>
                  <a:srgbClr val="C0C0C0"/>
                </a:solidFill>
              </a:defRPr>
            </a:lvl1pPr>
          </a:lstStyle>
          <a:p>
            <a:fld id="{CDC0B7F9-FA3E-49F1-B73C-CCEBF0EBF11D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1287463" y="6467475"/>
            <a:ext cx="4857750" cy="2524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nl-NL" sz="800" b="1">
                <a:solidFill>
                  <a:srgbClr val="C0C0C0"/>
                </a:solidFill>
              </a:rPr>
              <a:t>Reference: 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6276975" y="6465888"/>
            <a:ext cx="1366838" cy="2524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lnSpc>
                <a:spcPct val="100000"/>
              </a:lnSpc>
              <a:spcBef>
                <a:spcPct val="50000"/>
              </a:spcBef>
            </a:pPr>
            <a:r>
              <a:rPr lang="nl-NL" sz="800" b="1">
                <a:solidFill>
                  <a:srgbClr val="C0C0C0"/>
                </a:solidFill>
              </a:rPr>
              <a:t>October 5, 2004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2A3753-AEBB-48D3-846F-0A0BB65F16E2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3488" y="1114425"/>
            <a:ext cx="1693862" cy="4759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7138" y="1114425"/>
            <a:ext cx="4933950" cy="4759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822846-6E26-43F0-8074-1041E9FB5FE0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27138" y="1114425"/>
            <a:ext cx="6780212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27138" y="2201863"/>
            <a:ext cx="3313112" cy="175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2650" y="2201863"/>
            <a:ext cx="3314700" cy="175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227138" y="4113213"/>
            <a:ext cx="3313112" cy="1760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650" y="4113213"/>
            <a:ext cx="3314700" cy="1760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534400" y="6400800"/>
            <a:ext cx="412750" cy="252413"/>
          </a:xfrm>
        </p:spPr>
        <p:txBody>
          <a:bodyPr/>
          <a:lstStyle>
            <a:lvl1pPr>
              <a:defRPr/>
            </a:lvl1pPr>
          </a:lstStyle>
          <a:p>
            <a:fld id="{03856F15-4591-4CA8-BAFA-DB2A9F6D2D8C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77000"/>
            <a:ext cx="4419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138" y="2201863"/>
            <a:ext cx="3313112" cy="3671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2650" y="2201863"/>
            <a:ext cx="3314700" cy="175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2650" y="4113213"/>
            <a:ext cx="3314700" cy="1760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0" y="6400800"/>
            <a:ext cx="412750" cy="252413"/>
          </a:xfrm>
        </p:spPr>
        <p:txBody>
          <a:bodyPr/>
          <a:lstStyle>
            <a:lvl1pPr>
              <a:defRPr/>
            </a:lvl1pPr>
          </a:lstStyle>
          <a:p>
            <a:fld id="{5ED45259-0C64-47C2-9073-18F5AA02392C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57200" y="6477000"/>
            <a:ext cx="4419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202250-7571-457C-AA98-2FB12C944600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6B061A-BEC4-4279-9C42-9E88095E12D9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138" y="2201863"/>
            <a:ext cx="3313112" cy="36718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2201863"/>
            <a:ext cx="3314700" cy="36718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9D4017-E1D1-4DDE-955B-FD60A7C1C300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C509DA-9DF0-4DC8-A5A4-5459B048685B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8AEF9A-4CB1-45CE-9235-BA191CE685B7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5932E9-B2E5-4DF1-B6BC-E6B59577447E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1EC5B-533B-4CE1-98D9-C7F68EBC3CB8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708E5C-7950-42F1-8675-51D3A2505035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27138" y="1114425"/>
            <a:ext cx="6780212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7138" y="2201863"/>
            <a:ext cx="6780212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400800"/>
            <a:ext cx="4127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accent1"/>
                </a:solidFill>
                <a:latin typeface="Arial" charset="0"/>
              </a:defRPr>
            </a:lvl1pPr>
          </a:lstStyle>
          <a:p>
            <a:fld id="{3CF8B093-1D06-45CB-902F-323D2655D4CC}" type="slidenum">
              <a:rPr lang="en-GB"/>
              <a:pPr/>
              <a:t>‹nr.›</a:t>
            </a:fld>
            <a:endParaRPr lang="en-GB"/>
          </a:p>
        </p:txBody>
      </p:sp>
      <p:sp>
        <p:nvSpPr>
          <p:cNvPr id="686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77000"/>
            <a:ext cx="441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nl-NL"/>
              <a:t>AIM – Technische Informatica – DTI3/VP3 – Cursus Interfacing – deel 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dt="0"/>
  <p:txStyles>
    <p:titleStyle>
      <a:lvl1pPr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2600" b="1">
          <a:solidFill>
            <a:schemeClr val="tx2"/>
          </a:solidFill>
          <a:latin typeface="Verdana" pitchFamily="34" charset="0"/>
        </a:defRPr>
      </a:lvl9pPr>
    </p:titleStyle>
    <p:bodyStyle>
      <a:lvl1pPr marL="228600" indent="-228600" algn="l" rtl="0" fontAlgn="base">
        <a:spcBef>
          <a:spcPct val="20000"/>
        </a:spcBef>
        <a:spcAft>
          <a:spcPct val="0"/>
        </a:spcAft>
        <a:buFont typeface="Verdana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165100" algn="l" rtl="0" fontAlgn="base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2pPr>
      <a:lvl3pPr marL="723900" indent="-177800" algn="l" rtl="0" fontAlgn="base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3pPr>
      <a:lvl4pPr marL="965200" indent="-139700" algn="l" rtl="0" fontAlgn="base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Dynamic_Host_Configuration_Protocol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45.png"/><Relationship Id="rId7" Type="http://schemas.openxmlformats.org/officeDocument/2006/relationships/hyperlink" Target="https://xively.com/feeds/4005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eodata.nationaalgeoregister.nl/bestuurlijkegrenzen/wfs?service=WFS&amp;version=2.0.0&amp;request=GetFeature&amp;typename=provincies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arduino.cc/en/Main/ArduinoEthernetShiel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4437112"/>
            <a:ext cx="7776864" cy="1728192"/>
          </a:xfrm>
        </p:spPr>
        <p:txBody>
          <a:bodyPr/>
          <a:lstStyle/>
          <a:p>
            <a:pPr algn="ctr"/>
            <a:r>
              <a:rPr lang="en-US" sz="1800" b="0" dirty="0" smtClean="0"/>
              <a:t>Creating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dirty="0" smtClean="0"/>
              <a:t>Intelligent Wireless Sensor Networks </a:t>
            </a:r>
            <a:br>
              <a:rPr lang="en-US" sz="2400" dirty="0" smtClean="0"/>
            </a:br>
            <a:r>
              <a:rPr lang="en-US" sz="1800" b="0" dirty="0" smtClean="0"/>
              <a:t>using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dirty="0" err="1" smtClean="0"/>
              <a:t>Arduino</a:t>
            </a:r>
            <a:r>
              <a:rPr lang="en-US" sz="2400" dirty="0" smtClean="0"/>
              <a:t>, </a:t>
            </a:r>
            <a:r>
              <a:rPr lang="en-US" sz="2400" dirty="0" err="1" smtClean="0"/>
              <a:t>Xbee</a:t>
            </a:r>
            <a:r>
              <a:rPr lang="en-US" sz="2400" dirty="0" smtClean="0"/>
              <a:t> </a:t>
            </a:r>
            <a:r>
              <a:rPr lang="en-US" b="0" dirty="0" smtClean="0"/>
              <a:t>and</a:t>
            </a:r>
            <a:r>
              <a:rPr lang="en-US" sz="2400" dirty="0" smtClean="0"/>
              <a:t> Sensor Clouds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415" b="12415"/>
          <a:stretch>
            <a:fillRect/>
          </a:stretch>
        </p:blipFill>
        <p:spPr>
          <a:xfrm>
            <a:off x="1691680" y="3573016"/>
            <a:ext cx="1224136" cy="91810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573016"/>
            <a:ext cx="1134373" cy="1080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620688"/>
            <a:ext cx="5760640" cy="2982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3336"/>
            <a:ext cx="1612585" cy="267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800000"/>
                </a:solidFill>
              </a:rPr>
              <a:t>Session 1, Kroeske</a:t>
            </a:r>
            <a:endParaRPr lang="en-US" sz="1050" b="1" dirty="0">
              <a:solidFill>
                <a:srgbClr val="8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789040"/>
            <a:ext cx="27686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784" y="1700808"/>
            <a:ext cx="3816424" cy="56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Initializing </a:t>
            </a:r>
            <a:r>
              <a:rPr lang="en-US" dirty="0"/>
              <a:t>t</a:t>
            </a:r>
            <a:r>
              <a:rPr lang="en-US" dirty="0" smtClean="0"/>
              <a:t>he Ethernet Shield </a:t>
            </a:r>
          </a:p>
          <a:p>
            <a:pPr algn="ctr"/>
            <a:r>
              <a:rPr lang="en-US" b="1" dirty="0" smtClean="0"/>
              <a:t>fixed IP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32856"/>
            <a:ext cx="6912768" cy="3504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" y="3717032"/>
            <a:ext cx="6984776" cy="32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4032448" cy="885825"/>
          </a:xfrm>
        </p:spPr>
        <p:txBody>
          <a:bodyPr/>
          <a:lstStyle/>
          <a:p>
            <a:r>
              <a:rPr lang="nl-NL" dirty="0" err="1" smtClean="0"/>
              <a:t>Fixed</a:t>
            </a:r>
            <a:r>
              <a:rPr lang="nl-NL" dirty="0" smtClean="0"/>
              <a:t> IP, in code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6423744" cy="48300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334" y="764704"/>
            <a:ext cx="3700666" cy="28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1225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784" y="1700808"/>
            <a:ext cx="4392488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Initializing </a:t>
            </a:r>
            <a:r>
              <a:rPr lang="en-US" dirty="0"/>
              <a:t>t</a:t>
            </a:r>
            <a:r>
              <a:rPr lang="en-US" dirty="0" smtClean="0"/>
              <a:t>he Ethernet Shield </a:t>
            </a:r>
          </a:p>
          <a:p>
            <a:pPr algn="ctr"/>
            <a:r>
              <a:rPr lang="en-US" b="1" dirty="0" smtClean="0">
                <a:hlinkClick r:id="rId3"/>
              </a:rPr>
              <a:t>Dynamic Host Configuration Protocol (DHCP)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582" y="2276872"/>
            <a:ext cx="6959706" cy="4032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4544" y="4221088"/>
            <a:ext cx="6338416" cy="29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Dynamic</a:t>
            </a:r>
            <a:r>
              <a:rPr lang="nl-NL" dirty="0" smtClean="0"/>
              <a:t> IP … in code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AIM – Technische Informatica – DTI3/VP3 – Cursus Interfacing – deel 7</a:t>
            </a:r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793332"/>
            <a:ext cx="4089400" cy="723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916832"/>
            <a:ext cx="4165600" cy="322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8" name="Rechte verbindingslijn 7"/>
          <p:cNvCxnSpPr/>
          <p:nvPr/>
        </p:nvCxnSpPr>
        <p:spPr bwMode="auto">
          <a:xfrm>
            <a:off x="4499992" y="3717032"/>
            <a:ext cx="2880320" cy="1296144"/>
          </a:xfrm>
          <a:prstGeom prst="lin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rgbClr val="C700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Rechte verbindingslijn 8"/>
          <p:cNvCxnSpPr/>
          <p:nvPr/>
        </p:nvCxnSpPr>
        <p:spPr bwMode="auto">
          <a:xfrm flipV="1">
            <a:off x="4716016" y="3501008"/>
            <a:ext cx="3384376" cy="1440160"/>
          </a:xfrm>
          <a:prstGeom prst="lin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rgbClr val="C7002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685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7345917" cy="532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784" y="1628800"/>
            <a:ext cx="4392488" cy="56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the Ethernet Shield </a:t>
            </a:r>
          </a:p>
          <a:p>
            <a:pPr algn="ctr"/>
            <a:r>
              <a:rPr lang="en-US" b="1" dirty="0" smtClean="0"/>
              <a:t>Connect to Server (HTTP)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611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Query Google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Arduino</a:t>
            </a:r>
            <a:r>
              <a:rPr lang="nl-NL" dirty="0" smtClean="0"/>
              <a:t> ….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AIM – Technische Informatica – DTI3/VP3 – Cursus Interfacing – deel 7</a:t>
            </a:r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132856"/>
            <a:ext cx="4991100" cy="3619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56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3488878" cy="586383"/>
          </a:xfrm>
        </p:spPr>
        <p:txBody>
          <a:bodyPr>
            <a:normAutofit/>
          </a:bodyPr>
          <a:lstStyle/>
          <a:p>
            <a:r>
              <a:rPr lang="nl-NL" dirty="0" err="1" smtClean="0"/>
              <a:t>RESTful</a:t>
            </a:r>
            <a:r>
              <a:rPr lang="nl-NL" dirty="0" smtClean="0"/>
              <a:t> services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7" y="3171700"/>
            <a:ext cx="2235200" cy="1483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9870" y="2894701"/>
            <a:ext cx="57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server</a:t>
            </a:r>
            <a:endParaRPr lang="en-US" sz="1200" dirty="0"/>
          </a:p>
        </p:txBody>
      </p:sp>
      <p:sp>
        <p:nvSpPr>
          <p:cNvPr id="6" name="Right Arrow 5"/>
          <p:cNvSpPr/>
          <p:nvPr/>
        </p:nvSpPr>
        <p:spPr>
          <a:xfrm>
            <a:off x="2641601" y="4121421"/>
            <a:ext cx="2641599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 or PUT</a:t>
            </a:r>
            <a:endParaRPr lang="en-US" dirty="0"/>
          </a:p>
        </p:txBody>
      </p:sp>
      <p:sp>
        <p:nvSpPr>
          <p:cNvPr id="7" name="Left Arrow 7"/>
          <p:cNvSpPr/>
          <p:nvPr/>
        </p:nvSpPr>
        <p:spPr>
          <a:xfrm>
            <a:off x="2209801" y="3579554"/>
            <a:ext cx="2743200" cy="5418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01" y="3245958"/>
            <a:ext cx="871544" cy="11973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518" y="4489722"/>
            <a:ext cx="971109" cy="6519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26" y="3345921"/>
            <a:ext cx="584081" cy="4672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22" y="3891867"/>
            <a:ext cx="689351" cy="459108"/>
          </a:xfrm>
          <a:prstGeom prst="rect">
            <a:avLst/>
          </a:prstGeom>
        </p:spPr>
      </p:pic>
      <p:sp>
        <p:nvSpPr>
          <p:cNvPr id="12" name="Line Callout 3 12"/>
          <p:cNvSpPr/>
          <p:nvPr/>
        </p:nvSpPr>
        <p:spPr>
          <a:xfrm>
            <a:off x="3361154" y="2894701"/>
            <a:ext cx="1858918" cy="462291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0522"/>
              <a:gd name="adj6" fmla="val -30815"/>
              <a:gd name="adj7" fmla="val 135823"/>
              <a:gd name="adj8" fmla="val -41206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(Web)service</a:t>
            </a:r>
            <a:endParaRPr lang="en-US" sz="1600" dirty="0"/>
          </a:p>
        </p:txBody>
      </p:sp>
      <p:sp>
        <p:nvSpPr>
          <p:cNvPr id="13" name="Line Callout 3 14"/>
          <p:cNvSpPr/>
          <p:nvPr/>
        </p:nvSpPr>
        <p:spPr>
          <a:xfrm>
            <a:off x="7063784" y="4350975"/>
            <a:ext cx="1501898" cy="91436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8892"/>
              <a:gd name="adj6" fmla="val -29772"/>
              <a:gd name="adj7" fmla="val -49749"/>
              <a:gd name="adj8" fmla="val -38879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Webserver</a:t>
            </a:r>
          </a:p>
          <a:p>
            <a:pPr algn="ctr"/>
            <a:r>
              <a:rPr lang="en-US" sz="1600" dirty="0" smtClean="0"/>
              <a:t>Database</a:t>
            </a:r>
          </a:p>
          <a:p>
            <a:pPr algn="ctr"/>
            <a:r>
              <a:rPr lang="en-US" sz="1600" dirty="0" smtClean="0"/>
              <a:t>Scripting</a:t>
            </a:r>
            <a:endParaRPr lang="en-US" sz="1600" dirty="0"/>
          </a:p>
        </p:txBody>
      </p:sp>
      <p:sp>
        <p:nvSpPr>
          <p:cNvPr id="3" name="Tekstvak 2"/>
          <p:cNvSpPr txBox="1"/>
          <p:nvPr/>
        </p:nvSpPr>
        <p:spPr>
          <a:xfrm>
            <a:off x="4644008" y="836712"/>
            <a:ext cx="1633781" cy="1036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 smtClean="0"/>
              <a:t>Client-server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 smtClean="0"/>
              <a:t>Stateless</a:t>
            </a:r>
            <a:endParaRPr lang="nl-NL" dirty="0" smtClean="0"/>
          </a:p>
          <a:p>
            <a:pPr marL="285750" indent="-285750">
              <a:buFont typeface="Arial"/>
              <a:buChar char="•"/>
            </a:pPr>
            <a:r>
              <a:rPr lang="nl-NL" dirty="0" err="1" smtClean="0"/>
              <a:t>Cacheable</a:t>
            </a:r>
            <a:endParaRPr lang="nl-NL" dirty="0" smtClean="0"/>
          </a:p>
          <a:p>
            <a:pPr marL="285750" indent="-285750">
              <a:buFont typeface="Arial"/>
              <a:buChar char="•"/>
            </a:pPr>
            <a:r>
              <a:rPr lang="nl-NL" dirty="0" err="1" smtClean="0"/>
              <a:t>layered</a:t>
            </a:r>
            <a:endParaRPr lang="nl-NL" dirty="0"/>
          </a:p>
        </p:txBody>
      </p:sp>
      <p:sp>
        <p:nvSpPr>
          <p:cNvPr id="14" name="Linkeraccolade 13"/>
          <p:cNvSpPr/>
          <p:nvPr/>
        </p:nvSpPr>
        <p:spPr bwMode="auto">
          <a:xfrm>
            <a:off x="4499992" y="836712"/>
            <a:ext cx="144016" cy="1008112"/>
          </a:xfrm>
          <a:prstGeom prst="leftBrace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6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next hot thing: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Website for machines !!</a:t>
            </a:r>
          </a:p>
          <a:p>
            <a:pPr lvl="1"/>
            <a:r>
              <a:rPr lang="en-US" dirty="0" smtClean="0"/>
              <a:t>Rise of the machine</a:t>
            </a:r>
          </a:p>
          <a:p>
            <a:pPr lvl="1"/>
            <a:r>
              <a:rPr lang="en-US" dirty="0" smtClean="0"/>
              <a:t>Web 3.0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12" y="2912532"/>
            <a:ext cx="1435101" cy="1148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5229200"/>
            <a:ext cx="1744134" cy="98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43" y="3125679"/>
            <a:ext cx="2246489" cy="1684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643" y="4504266"/>
            <a:ext cx="3204620" cy="1333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466" y="3837304"/>
            <a:ext cx="1874941" cy="937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1" y="4937124"/>
            <a:ext cx="2848182" cy="85572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296" y="371703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9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33" y="1354666"/>
            <a:ext cx="4467885" cy="209973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30" y="3826932"/>
            <a:ext cx="3034697" cy="197724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5984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Case: AWS</a:t>
            </a:r>
            <a:endParaRPr lang="nl-NL" dirty="0"/>
          </a:p>
        </p:txBody>
      </p:sp>
      <p:pic>
        <p:nvPicPr>
          <p:cNvPr id="5" name="Picture 55" descr="6312_leftlc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98689"/>
            <a:ext cx="1117600" cy="84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65" y="2110949"/>
            <a:ext cx="3666502" cy="2337953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5348951" y="5996001"/>
            <a:ext cx="3267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err="1" smtClean="0">
                <a:hlinkClick r:id="rId7"/>
              </a:rPr>
              <a:t>https</a:t>
            </a:r>
            <a:r>
              <a:rPr lang="nl-NL" b="1" dirty="0" smtClean="0">
                <a:hlinkClick r:id="rId7"/>
              </a:rPr>
              <a:t>:</a:t>
            </a:r>
            <a:r>
              <a:rPr lang="nl-NL" b="1" dirty="0">
                <a:hlinkClick r:id="rId7"/>
              </a:rPr>
              <a:t>//</a:t>
            </a:r>
            <a:r>
              <a:rPr lang="nl-NL" b="1" dirty="0" err="1">
                <a:hlinkClick r:id="rId7"/>
              </a:rPr>
              <a:t>xively.com</a:t>
            </a:r>
            <a:r>
              <a:rPr lang="nl-NL" b="1" dirty="0">
                <a:hlinkClick r:id="rId7"/>
              </a:rPr>
              <a:t>/feeds/40053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52683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Weerstation heeft ook een </a:t>
            </a:r>
            <a:br>
              <a:rPr lang="nl-NL" dirty="0" smtClean="0"/>
            </a:br>
            <a:r>
              <a:rPr lang="nl-NL" b="1" dirty="0" smtClean="0"/>
              <a:t>REST</a:t>
            </a:r>
            <a:r>
              <a:rPr lang="nl-NL" dirty="0" smtClean="0"/>
              <a:t> interface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57200" y="1974335"/>
            <a:ext cx="7048774" cy="562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b="1" dirty="0" smtClean="0"/>
          </a:p>
          <a:p>
            <a:r>
              <a:rPr lang="nl-NL" b="1" dirty="0" err="1" smtClean="0"/>
              <a:t>https</a:t>
            </a:r>
            <a:r>
              <a:rPr lang="nl-NL" b="1" dirty="0"/>
              <a:t>://</a:t>
            </a:r>
            <a:r>
              <a:rPr lang="nl-NL" b="1" dirty="0" err="1"/>
              <a:t>api.xively.com</a:t>
            </a:r>
            <a:r>
              <a:rPr lang="nl-NL" b="1" dirty="0"/>
              <a:t>/v2/feeds/40053/</a:t>
            </a:r>
            <a:r>
              <a:rPr lang="nl-NL" b="1" dirty="0" err="1"/>
              <a:t>datastreams</a:t>
            </a:r>
            <a:r>
              <a:rPr lang="nl-NL" b="1" dirty="0"/>
              <a:t>/</a:t>
            </a:r>
            <a:r>
              <a:rPr lang="nl-NL" b="1" dirty="0" err="1"/>
              <a:t>winddir.json</a:t>
            </a:r>
            <a:endParaRPr lang="nl-NL" b="1" dirty="0"/>
          </a:p>
        </p:txBody>
      </p:sp>
      <p:sp>
        <p:nvSpPr>
          <p:cNvPr id="5" name="Tekstvak 4"/>
          <p:cNvSpPr txBox="1"/>
          <p:nvPr/>
        </p:nvSpPr>
        <p:spPr>
          <a:xfrm>
            <a:off x="541867" y="2523067"/>
            <a:ext cx="234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Met API SECURITY KEY: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2888896" y="2523067"/>
            <a:ext cx="6104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P_btPeh4FcS-eBfr4NheLke2QvSSAKxmZ0hRQ2taTGlxYz0g</a:t>
            </a:r>
          </a:p>
        </p:txBody>
      </p:sp>
      <p:sp>
        <p:nvSpPr>
          <p:cNvPr id="8" name="Line Callout 3 12"/>
          <p:cNvSpPr/>
          <p:nvPr/>
        </p:nvSpPr>
        <p:spPr>
          <a:xfrm>
            <a:off x="5359287" y="3021799"/>
            <a:ext cx="2430046" cy="84155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25310"/>
              <a:gd name="adj6" fmla="val -37783"/>
              <a:gd name="adj7" fmla="val -11832"/>
              <a:gd name="adj8" fmla="val -49282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Beetje</a:t>
            </a:r>
            <a:r>
              <a:rPr lang="en-US" sz="1600" dirty="0" smtClean="0"/>
              <a:t> </a:t>
            </a:r>
            <a:r>
              <a:rPr lang="en-US" sz="1600" dirty="0" err="1" smtClean="0"/>
              <a:t>lastig</a:t>
            </a:r>
            <a:r>
              <a:rPr lang="en-US" sz="1600" dirty="0" smtClean="0"/>
              <a:t> </a:t>
            </a:r>
            <a:r>
              <a:rPr lang="en-US" sz="1600" dirty="0" err="1" smtClean="0"/>
              <a:t>testen</a:t>
            </a:r>
            <a:r>
              <a:rPr lang="en-US" sz="1600" dirty="0" smtClean="0"/>
              <a:t> in </a:t>
            </a:r>
            <a:r>
              <a:rPr lang="en-US" sz="1600" dirty="0" err="1" smtClean="0"/>
              <a:t>standaard</a:t>
            </a:r>
            <a:r>
              <a:rPr lang="en-US" sz="1600" dirty="0" smtClean="0"/>
              <a:t> browser</a:t>
            </a:r>
            <a:endParaRPr lang="en-US" sz="16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4149105"/>
            <a:ext cx="6993467" cy="2539694"/>
          </a:xfrm>
          <a:prstGeom prst="rect">
            <a:avLst/>
          </a:prstGeom>
        </p:spPr>
      </p:pic>
      <p:sp>
        <p:nvSpPr>
          <p:cNvPr id="10" name="Line Callout 3 12"/>
          <p:cNvSpPr/>
          <p:nvPr/>
        </p:nvSpPr>
        <p:spPr>
          <a:xfrm>
            <a:off x="2793887" y="3594977"/>
            <a:ext cx="2430046" cy="84155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25310"/>
              <a:gd name="adj6" fmla="val -37783"/>
              <a:gd name="adj7" fmla="val 46520"/>
              <a:gd name="adj8" fmla="val -50327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Maar </a:t>
            </a:r>
            <a:r>
              <a:rPr lang="en-US" sz="1600" dirty="0" err="1" smtClean="0"/>
              <a:t>daar</a:t>
            </a:r>
            <a:r>
              <a:rPr lang="en-US" sz="1600" dirty="0" smtClean="0"/>
              <a:t> </a:t>
            </a:r>
            <a:r>
              <a:rPr lang="en-US" sz="1600" dirty="0" err="1" smtClean="0"/>
              <a:t>zijn</a:t>
            </a:r>
            <a:r>
              <a:rPr lang="en-US" sz="1600" dirty="0"/>
              <a:t> </a:t>
            </a:r>
            <a:r>
              <a:rPr lang="en-US" sz="1600" dirty="0" err="1" smtClean="0"/>
              <a:t>speciale</a:t>
            </a:r>
            <a:r>
              <a:rPr lang="en-US" sz="1600" dirty="0" smtClean="0"/>
              <a:t> websites/tools </a:t>
            </a:r>
            <a:r>
              <a:rPr lang="en-US" sz="1600" dirty="0" err="1" smtClean="0"/>
              <a:t>voor</a:t>
            </a:r>
            <a:r>
              <a:rPr lang="en-US" sz="1600" dirty="0" smtClean="0"/>
              <a:t> !</a:t>
            </a:r>
            <a:endParaRPr lang="en-US" sz="1600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97" y="4506328"/>
            <a:ext cx="3183466" cy="179632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69" y="5638789"/>
            <a:ext cx="3493551" cy="10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4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6780212" cy="885825"/>
          </a:xfrm>
        </p:spPr>
        <p:txBody>
          <a:bodyPr/>
          <a:lstStyle/>
          <a:p>
            <a:r>
              <a:rPr lang="nl-NL" sz="2400" dirty="0" smtClean="0"/>
              <a:t>Lekker snel prototypen met </a:t>
            </a:r>
            <a:r>
              <a:rPr lang="nl-NL" sz="2400" dirty="0" err="1" smtClean="0"/>
              <a:t>Arduino</a:t>
            </a:r>
            <a:endParaRPr lang="nl-N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2862757" cy="37559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6" y="5157192"/>
            <a:ext cx="2520280" cy="1105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Michael </a:t>
            </a:r>
            <a:r>
              <a:rPr lang="en-US" sz="1000" dirty="0"/>
              <a:t>Margolis </a:t>
            </a:r>
          </a:p>
          <a:p>
            <a:r>
              <a:rPr lang="en-US" sz="1000" dirty="0" smtClean="0"/>
              <a:t>Publisher is O'Reilly </a:t>
            </a:r>
            <a:r>
              <a:rPr lang="en-US" sz="1000" dirty="0"/>
              <a:t>Media </a:t>
            </a:r>
          </a:p>
          <a:p>
            <a:r>
              <a:rPr lang="en-US" sz="1000" dirty="0" smtClean="0"/>
              <a:t>March </a:t>
            </a:r>
            <a:r>
              <a:rPr lang="en-US" sz="1000" dirty="0"/>
              <a:t>2011 </a:t>
            </a:r>
          </a:p>
          <a:p>
            <a:r>
              <a:rPr lang="en-US" sz="1000" dirty="0" smtClean="0"/>
              <a:t>662 Pages </a:t>
            </a:r>
            <a:endParaRPr lang="en-US" sz="1000" dirty="0"/>
          </a:p>
          <a:p>
            <a:r>
              <a:rPr lang="en-US" sz="1000" dirty="0"/>
              <a:t>Print ISBN</a:t>
            </a:r>
            <a:r>
              <a:rPr lang="en-US" sz="1000" dirty="0" smtClean="0"/>
              <a:t>: 978</a:t>
            </a:r>
            <a:r>
              <a:rPr lang="en-US" sz="1000" dirty="0"/>
              <a:t>-0-596-80247-9</a:t>
            </a:r>
          </a:p>
          <a:p>
            <a:r>
              <a:rPr lang="en-US" sz="1000" dirty="0" err="1" smtClean="0"/>
              <a:t>Ebook</a:t>
            </a:r>
            <a:r>
              <a:rPr lang="en-US" sz="1000" dirty="0" smtClean="0"/>
              <a:t> </a:t>
            </a:r>
            <a:r>
              <a:rPr lang="en-US" sz="1000" dirty="0"/>
              <a:t>ISBN</a:t>
            </a:r>
            <a:r>
              <a:rPr lang="en-US" sz="1000" dirty="0" smtClean="0"/>
              <a:t>: 978</a:t>
            </a:r>
            <a:r>
              <a:rPr lang="en-US" sz="1000" dirty="0"/>
              <a:t>-1-4493-0310-</a:t>
            </a:r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6" name="Rectangle 7"/>
          <p:cNvSpPr/>
          <p:nvPr/>
        </p:nvSpPr>
        <p:spPr>
          <a:xfrm>
            <a:off x="5148064" y="5085184"/>
            <a:ext cx="2520280" cy="35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www.arduino.cc</a:t>
            </a:r>
            <a:endParaRPr lang="en-US" sz="1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340768"/>
            <a:ext cx="5627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7138" y="404664"/>
            <a:ext cx="6780212" cy="885825"/>
          </a:xfrm>
        </p:spPr>
        <p:txBody>
          <a:bodyPr/>
          <a:lstStyle/>
          <a:p>
            <a:r>
              <a:rPr lang="nl-NL" dirty="0" smtClean="0"/>
              <a:t>Live demo (doe maar mee)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34"/>
            <a:ext cx="7137400" cy="480355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481668" y="1232972"/>
            <a:ext cx="63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api.xively.com</a:t>
            </a:r>
            <a:r>
              <a:rPr lang="nl-NL" dirty="0"/>
              <a:t>/v2/feeds/40053/</a:t>
            </a:r>
            <a:r>
              <a:rPr lang="nl-NL" dirty="0" err="1"/>
              <a:t>datastreams</a:t>
            </a:r>
            <a:r>
              <a:rPr lang="nl-NL" dirty="0"/>
              <a:t>/</a:t>
            </a:r>
            <a:r>
              <a:rPr lang="nl-NL" dirty="0" err="1"/>
              <a:t>winddir.json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521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7138" y="404664"/>
            <a:ext cx="6780212" cy="885825"/>
          </a:xfrm>
        </p:spPr>
        <p:txBody>
          <a:bodyPr/>
          <a:lstStyle/>
          <a:p>
            <a:r>
              <a:rPr lang="nl-NL" dirty="0" smtClean="0"/>
              <a:t>Live demo (doe maar mee)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1481668" y="1232972"/>
            <a:ext cx="63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api.xively.com</a:t>
            </a:r>
            <a:r>
              <a:rPr lang="nl-NL" dirty="0"/>
              <a:t>/v2/feeds/40053/</a:t>
            </a:r>
            <a:r>
              <a:rPr lang="nl-NL" dirty="0" err="1"/>
              <a:t>datastreams</a:t>
            </a:r>
            <a:r>
              <a:rPr lang="nl-NL" dirty="0"/>
              <a:t>/</a:t>
            </a:r>
            <a:r>
              <a:rPr lang="nl-NL" dirty="0" err="1"/>
              <a:t>winddir.json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47" y="1679026"/>
            <a:ext cx="6622691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7138" y="404664"/>
            <a:ext cx="6780212" cy="885825"/>
          </a:xfrm>
        </p:spPr>
        <p:txBody>
          <a:bodyPr/>
          <a:lstStyle/>
          <a:p>
            <a:r>
              <a:rPr lang="nl-NL" dirty="0" smtClean="0"/>
              <a:t>Nu met API </a:t>
            </a:r>
            <a:r>
              <a:rPr lang="nl-NL" dirty="0" err="1" smtClean="0"/>
              <a:t>key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417638"/>
            <a:ext cx="9144000" cy="5186311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2946399" y="3681568"/>
            <a:ext cx="608753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b="1" dirty="0"/>
              <a:t>P_btPeh4FcS-eBfr4NheLke2QvSSAKxmZ0hRQ2taTGlxYz0g</a:t>
            </a:r>
          </a:p>
        </p:txBody>
      </p:sp>
      <p:cxnSp>
        <p:nvCxnSpPr>
          <p:cNvPr id="7" name="Rechte verbindingslijn met pijl 6"/>
          <p:cNvCxnSpPr/>
          <p:nvPr/>
        </p:nvCxnSpPr>
        <p:spPr>
          <a:xfrm flipH="1">
            <a:off x="6747933" y="4050900"/>
            <a:ext cx="25400" cy="36023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954"/>
            <a:ext cx="9144000" cy="18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2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859068"/>
            <a:ext cx="6858525" cy="5732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7138" y="260648"/>
            <a:ext cx="6780212" cy="885825"/>
          </a:xfrm>
        </p:spPr>
        <p:txBody>
          <a:bodyPr/>
          <a:lstStyle/>
          <a:p>
            <a:r>
              <a:rPr lang="nl-NL" dirty="0" smtClean="0"/>
              <a:t>Response JSON format</a:t>
            </a:r>
            <a:endParaRPr lang="nl-NL" dirty="0"/>
          </a:p>
        </p:txBody>
      </p:sp>
      <p:sp>
        <p:nvSpPr>
          <p:cNvPr id="5" name="Line Callout 3 12"/>
          <p:cNvSpPr/>
          <p:nvPr/>
        </p:nvSpPr>
        <p:spPr>
          <a:xfrm>
            <a:off x="6032969" y="4840377"/>
            <a:ext cx="2211439" cy="84155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25310"/>
              <a:gd name="adj6" fmla="val -37783"/>
              <a:gd name="adj7" fmla="val 20362"/>
              <a:gd name="adj8" fmla="val -58689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‘</a:t>
            </a:r>
            <a:r>
              <a:rPr lang="en-US" sz="1600" dirty="0" err="1" smtClean="0"/>
              <a:t>Eenvoudig</a:t>
            </a:r>
            <a:r>
              <a:rPr lang="en-US" sz="1600" dirty="0" smtClean="0"/>
              <a:t>’ door computers </a:t>
            </a:r>
            <a:r>
              <a:rPr lang="en-US" sz="1600" dirty="0" err="1" smtClean="0"/>
              <a:t>te</a:t>
            </a:r>
            <a:r>
              <a:rPr lang="en-US" sz="1600" dirty="0" smtClean="0"/>
              <a:t> </a:t>
            </a:r>
            <a:r>
              <a:rPr lang="en-US" sz="1600" dirty="0" err="1" smtClean="0"/>
              <a:t>lezen</a:t>
            </a:r>
            <a:r>
              <a:rPr lang="en-US" sz="1600" dirty="0"/>
              <a:t> </a:t>
            </a:r>
            <a:r>
              <a:rPr lang="en-US" sz="1600" dirty="0" smtClean="0"/>
              <a:t>(to parse)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89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67544" y="1844824"/>
            <a:ext cx="3672408" cy="2795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Feed </a:t>
            </a:r>
            <a:r>
              <a:rPr lang="en-US" sz="2000" dirty="0" err="1" smtClean="0"/>
              <a:t>aanmaken</a:t>
            </a:r>
            <a:endParaRPr lang="en-US" sz="2000" dirty="0" smtClean="0"/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ID</a:t>
            </a:r>
          </a:p>
          <a:p>
            <a:pPr marL="457200" indent="-457200">
              <a:buFont typeface="Arial"/>
              <a:buChar char="•"/>
            </a:pPr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Stream(s) </a:t>
            </a:r>
            <a:r>
              <a:rPr lang="en-US" sz="2000" dirty="0" err="1" smtClean="0"/>
              <a:t>aanmaken</a:t>
            </a:r>
            <a:endParaRPr lang="en-US" sz="2000" dirty="0" smtClean="0"/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ID(‘s)</a:t>
            </a:r>
          </a:p>
          <a:p>
            <a:pPr marL="457200" indent="-457200">
              <a:buFont typeface="Arial"/>
              <a:buChar char="•"/>
            </a:pPr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Keys </a:t>
            </a:r>
            <a:r>
              <a:rPr lang="en-US" sz="2000" dirty="0" err="1" smtClean="0"/>
              <a:t>aanmaken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14" name="Line Callout 2 13"/>
          <p:cNvSpPr/>
          <p:nvPr/>
        </p:nvSpPr>
        <p:spPr bwMode="auto">
          <a:xfrm flipH="1">
            <a:off x="4499992" y="692696"/>
            <a:ext cx="1656184" cy="269749"/>
          </a:xfrm>
          <a:prstGeom prst="borderCallout2">
            <a:avLst>
              <a:gd name="adj1" fmla="val 28166"/>
              <a:gd name="adj2" fmla="val 114197"/>
              <a:gd name="adj3" fmla="val 32874"/>
              <a:gd name="adj4" fmla="val 134639"/>
              <a:gd name="adj5" fmla="val 75360"/>
              <a:gd name="adj6" fmla="val 152178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Sensor Cloud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Line Callout 2 14"/>
          <p:cNvSpPr/>
          <p:nvPr/>
        </p:nvSpPr>
        <p:spPr bwMode="auto">
          <a:xfrm flipH="1">
            <a:off x="5436096" y="1988840"/>
            <a:ext cx="3240360" cy="506737"/>
          </a:xfrm>
          <a:prstGeom prst="borderCallout2">
            <a:avLst>
              <a:gd name="adj1" fmla="val 28166"/>
              <a:gd name="adj2" fmla="val 106621"/>
              <a:gd name="adj3" fmla="val 32874"/>
              <a:gd name="adj4" fmla="val 134639"/>
              <a:gd name="adj5" fmla="val 75360"/>
              <a:gd name="adj6" fmla="val 152178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heb</a:t>
            </a:r>
            <a:r>
              <a:rPr lang="en-US" dirty="0" smtClean="0"/>
              <a:t> je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/>
              <a:t> </a:t>
            </a:r>
            <a:r>
              <a:rPr lang="en-US" dirty="0" smtClean="0"/>
              <a:t>data in de cloud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4869160"/>
            <a:ext cx="6120680" cy="1442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{</a:t>
            </a:r>
          </a:p>
          <a:p>
            <a:pPr lvl="1"/>
            <a:r>
              <a:rPr lang="en-US" sz="1600" dirty="0" smtClean="0">
                <a:latin typeface="Courier New"/>
                <a:cs typeface="Courier New"/>
              </a:rPr>
              <a:t>"</a:t>
            </a:r>
            <a:r>
              <a:rPr lang="en-US" sz="1600" dirty="0">
                <a:latin typeface="Courier New"/>
                <a:cs typeface="Courier New"/>
              </a:rPr>
              <a:t>version":"</a:t>
            </a:r>
            <a:r>
              <a:rPr lang="en-US" sz="1600" dirty="0" smtClean="0">
                <a:latin typeface="Courier New"/>
                <a:cs typeface="Courier New"/>
              </a:rPr>
              <a:t>1.0.0”, "</a:t>
            </a:r>
            <a:r>
              <a:rPr lang="en-US" sz="1600" dirty="0" err="1" smtClean="0">
                <a:latin typeface="Courier New"/>
                <a:cs typeface="Courier New"/>
              </a:rPr>
              <a:t>datastreams</a:t>
            </a:r>
            <a:r>
              <a:rPr lang="en-US" sz="1600" dirty="0" smtClean="0">
                <a:latin typeface="Courier New"/>
                <a:cs typeface="Courier New"/>
              </a:rPr>
              <a:t>” [</a:t>
            </a:r>
          </a:p>
          <a:p>
            <a:pPr lvl="1"/>
            <a:r>
              <a:rPr lang="en-US" sz="1600" dirty="0" smtClean="0">
                <a:latin typeface="Courier New"/>
                <a:cs typeface="Courier New"/>
              </a:rPr>
              <a:t>{</a:t>
            </a:r>
            <a:r>
              <a:rPr lang="en-US" sz="1600" dirty="0">
                <a:latin typeface="Courier New"/>
                <a:cs typeface="Courier New"/>
              </a:rPr>
              <a:t>"id":"Current","current_value":"100"}</a:t>
            </a:r>
          </a:p>
          <a:p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Line Callout 2 17"/>
          <p:cNvSpPr/>
          <p:nvPr/>
        </p:nvSpPr>
        <p:spPr bwMode="auto">
          <a:xfrm flipH="1">
            <a:off x="5364088" y="3284984"/>
            <a:ext cx="3600400" cy="506737"/>
          </a:xfrm>
          <a:prstGeom prst="borderCallout2">
            <a:avLst>
              <a:gd name="adj1" fmla="val 36590"/>
              <a:gd name="adj2" fmla="val 105304"/>
              <a:gd name="adj3" fmla="val 79206"/>
              <a:gd name="adj4" fmla="val 120114"/>
              <a:gd name="adj5" fmla="val 273323"/>
              <a:gd name="adj6" fmla="val 124906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i="1" dirty="0" err="1" smtClean="0"/>
              <a:t>Xively</a:t>
            </a:r>
            <a:r>
              <a:rPr lang="en-US" dirty="0" smtClean="0"/>
              <a:t> </a:t>
            </a:r>
            <a:r>
              <a:rPr lang="en-US" dirty="0" err="1" smtClean="0"/>
              <a:t>beschrijft</a:t>
            </a:r>
            <a:r>
              <a:rPr lang="en-US" dirty="0" smtClean="0"/>
              <a:t> de feeds/streams </a:t>
            </a:r>
            <a:r>
              <a:rPr lang="en-US" dirty="0" err="1" smtClean="0"/>
              <a:t>dmv</a:t>
            </a:r>
            <a:r>
              <a:rPr lang="en-US" dirty="0" smtClean="0"/>
              <a:t> </a:t>
            </a:r>
            <a:r>
              <a:rPr lang="en-US" b="1" dirty="0" err="1" smtClean="0"/>
              <a:t>json</a:t>
            </a:r>
            <a:r>
              <a:rPr lang="en-US" dirty="0" smtClean="0"/>
              <a:t>, </a:t>
            </a:r>
            <a:r>
              <a:rPr lang="en-US" b="1" dirty="0" smtClean="0"/>
              <a:t>xml</a:t>
            </a:r>
            <a:r>
              <a:rPr lang="en-US" dirty="0" smtClean="0"/>
              <a:t> of </a:t>
            </a:r>
            <a:r>
              <a:rPr lang="en-US" b="1" dirty="0" err="1" smtClean="0"/>
              <a:t>cvs</a:t>
            </a:r>
            <a:r>
              <a:rPr lang="en-US" dirty="0" smtClean="0"/>
              <a:t> file.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6672"/>
            <a:ext cx="2634428" cy="9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3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115616" y="404664"/>
            <a:ext cx="6780212" cy="885825"/>
          </a:xfrm>
        </p:spPr>
        <p:txBody>
          <a:bodyPr/>
          <a:lstStyle/>
          <a:p>
            <a:r>
              <a:rPr lang="nl-NL" dirty="0" err="1" smtClean="0"/>
              <a:t>Adding</a:t>
            </a:r>
            <a:r>
              <a:rPr lang="nl-NL" dirty="0" smtClean="0"/>
              <a:t> new </a:t>
            </a:r>
            <a:r>
              <a:rPr lang="nl-NL" dirty="0" err="1" smtClean="0"/>
              <a:t>values</a:t>
            </a:r>
            <a:r>
              <a:rPr lang="nl-NL" dirty="0" smtClean="0"/>
              <a:t> …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44824"/>
            <a:ext cx="5898453" cy="45586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24744"/>
            <a:ext cx="3134626" cy="3760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024" y="1127641"/>
            <a:ext cx="3830464" cy="7891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0" name="Rechte verbindingslijn met pijl 9"/>
          <p:cNvCxnSpPr/>
          <p:nvPr/>
        </p:nvCxnSpPr>
        <p:spPr bwMode="auto">
          <a:xfrm>
            <a:off x="6372200" y="1844824"/>
            <a:ext cx="0" cy="1008112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rgbClr val="C7002B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" name="Rechte verbindingslijn met pijl 11"/>
          <p:cNvCxnSpPr/>
          <p:nvPr/>
        </p:nvCxnSpPr>
        <p:spPr bwMode="auto">
          <a:xfrm>
            <a:off x="2987824" y="3068960"/>
            <a:ext cx="2304256" cy="1656184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rgbClr val="C7002B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Rechte verbindingslijn met pijl 13"/>
          <p:cNvCxnSpPr/>
          <p:nvPr/>
        </p:nvCxnSpPr>
        <p:spPr bwMode="auto">
          <a:xfrm>
            <a:off x="1115616" y="3140968"/>
            <a:ext cx="2736304" cy="1584176"/>
          </a:xfrm>
          <a:prstGeom prst="straightConnector1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rgbClr val="C7002B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3693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115616" y="404664"/>
            <a:ext cx="6780212" cy="885825"/>
          </a:xfrm>
        </p:spPr>
        <p:txBody>
          <a:bodyPr/>
          <a:lstStyle/>
          <a:p>
            <a:r>
              <a:rPr lang="nl-NL" dirty="0" err="1" smtClean="0"/>
              <a:t>Adding</a:t>
            </a:r>
            <a:r>
              <a:rPr lang="nl-NL" dirty="0" smtClean="0"/>
              <a:t> new </a:t>
            </a:r>
            <a:r>
              <a:rPr lang="nl-NL" dirty="0" err="1" smtClean="0"/>
              <a:t>values</a:t>
            </a:r>
            <a:r>
              <a:rPr lang="nl-NL" dirty="0" smtClean="0"/>
              <a:t> …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44824"/>
            <a:ext cx="5898453" cy="45586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2"/>
            <a:ext cx="3113276" cy="35861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Line Callout 3 12"/>
          <p:cNvSpPr/>
          <p:nvPr/>
        </p:nvSpPr>
        <p:spPr>
          <a:xfrm>
            <a:off x="611560" y="5373216"/>
            <a:ext cx="1872208" cy="576064"/>
          </a:xfrm>
          <a:prstGeom prst="borderCallout3">
            <a:avLst>
              <a:gd name="adj1" fmla="val 9076"/>
              <a:gd name="adj2" fmla="val 34882"/>
              <a:gd name="adj3" fmla="val -25751"/>
              <a:gd name="adj4" fmla="val 28893"/>
              <a:gd name="adj5" fmla="val -43376"/>
              <a:gd name="adj6" fmla="val 32232"/>
              <a:gd name="adj7" fmla="val -91062"/>
              <a:gd name="adj8" fmla="val 39681"/>
            </a:avLst>
          </a:prstGeom>
          <a:ln>
            <a:headEnd type="none"/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Matches the API doc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770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616" y="476672"/>
            <a:ext cx="6780212" cy="885825"/>
          </a:xfrm>
        </p:spPr>
        <p:txBody>
          <a:bodyPr/>
          <a:lstStyle/>
          <a:p>
            <a:r>
              <a:rPr lang="nl-NL" dirty="0" smtClean="0"/>
              <a:t>In </a:t>
            </a:r>
            <a:r>
              <a:rPr lang="nl-NL" dirty="0" err="1"/>
              <a:t>A</a:t>
            </a:r>
            <a:r>
              <a:rPr lang="nl-NL" dirty="0" err="1" smtClean="0"/>
              <a:t>rduino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AEF9A-4CB1-45CE-9235-BA191CE685B7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8712968" cy="10488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76872"/>
            <a:ext cx="4911576" cy="42929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501008"/>
            <a:ext cx="5059536" cy="14743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Tekstvak 7"/>
          <p:cNvSpPr txBox="1"/>
          <p:nvPr/>
        </p:nvSpPr>
        <p:spPr>
          <a:xfrm>
            <a:off x="5508104" y="5589240"/>
            <a:ext cx="3466814" cy="325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Dus altijd eerst je </a:t>
            </a:r>
            <a:r>
              <a:rPr lang="nl-NL" dirty="0" err="1" smtClean="0"/>
              <a:t>request</a:t>
            </a:r>
            <a:r>
              <a:rPr lang="nl-NL" dirty="0" smtClean="0"/>
              <a:t> checken 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979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221088"/>
            <a:ext cx="2382912" cy="2382912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04664"/>
            <a:ext cx="6372200" cy="3944392"/>
          </a:xfrm>
          <a:prstGeom prst="rect">
            <a:avLst/>
          </a:prstGeom>
        </p:spPr>
      </p:pic>
      <p:sp>
        <p:nvSpPr>
          <p:cNvPr id="7" name="Line Callout 2 17"/>
          <p:cNvSpPr/>
          <p:nvPr/>
        </p:nvSpPr>
        <p:spPr bwMode="auto">
          <a:xfrm flipH="1">
            <a:off x="899592" y="4941168"/>
            <a:ext cx="1656184" cy="743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849"/>
              <a:gd name="adj6" fmla="val -76640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/>
              <a:t>HUE Bridge </a:t>
            </a:r>
          </a:p>
          <a:p>
            <a:pPr marR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/>
              <a:t>= </a:t>
            </a:r>
          </a:p>
          <a:p>
            <a:pPr marR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/>
              <a:t>REST interface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5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92696"/>
            <a:ext cx="6647437" cy="56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869160"/>
            <a:ext cx="1368152" cy="13610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7504" y="404664"/>
            <a:ext cx="6840760" cy="66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 world problem</a:t>
            </a:r>
          </a:p>
          <a:p>
            <a:pPr algn="ctr"/>
            <a:r>
              <a:rPr lang="en-US" sz="2000" b="1" dirty="0" smtClean="0"/>
              <a:t>Controlling long led-strips </a:t>
            </a:r>
            <a:endParaRPr lang="en-US" sz="2000" b="1" dirty="0"/>
          </a:p>
        </p:txBody>
      </p:sp>
      <p:sp>
        <p:nvSpPr>
          <p:cNvPr id="11" name="Cloud Callout 10"/>
          <p:cNvSpPr/>
          <p:nvPr/>
        </p:nvSpPr>
        <p:spPr bwMode="auto">
          <a:xfrm>
            <a:off x="4427984" y="3284984"/>
            <a:ext cx="1232520" cy="410623"/>
          </a:xfrm>
          <a:prstGeom prst="cloudCallout">
            <a:avLst>
              <a:gd name="adj1" fmla="val 42588"/>
              <a:gd name="adj2" fmla="val 307150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Arduino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56792"/>
            <a:ext cx="1190830" cy="1152128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 bwMode="auto">
          <a:xfrm>
            <a:off x="2195736" y="1340768"/>
            <a:ext cx="6768752" cy="1379068"/>
          </a:xfrm>
          <a:prstGeom prst="wedgeEllipseCallout">
            <a:avLst>
              <a:gd name="adj1" fmla="val -60150"/>
              <a:gd name="adj2" fmla="val -5844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Stuur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RGB </a:t>
            </a:r>
            <a:r>
              <a:rPr lang="en-US" dirty="0" err="1" smtClean="0"/>
              <a:t>ledstrip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”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“De </a:t>
            </a:r>
            <a:r>
              <a:rPr lang="en-US" dirty="0" err="1" smtClean="0"/>
              <a:t>ledstrip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bestuurd</a:t>
            </a:r>
            <a:r>
              <a:rPr lang="en-US" dirty="0" smtClean="0"/>
              <a:t> door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/>
              <a:t>‘master</a:t>
            </a:r>
            <a:r>
              <a:rPr lang="en-US" dirty="0" smtClean="0"/>
              <a:t>’, die commando’s </a:t>
            </a:r>
            <a:r>
              <a:rPr lang="en-US" dirty="0"/>
              <a:t>via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/>
              <a:t>serial </a:t>
            </a:r>
            <a:r>
              <a:rPr lang="en-US" i="1" dirty="0" smtClean="0"/>
              <a:t>connection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geven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5" name="Cloud Callout 14"/>
          <p:cNvSpPr/>
          <p:nvPr/>
        </p:nvSpPr>
        <p:spPr bwMode="auto">
          <a:xfrm>
            <a:off x="5796136" y="3573016"/>
            <a:ext cx="936104" cy="410623"/>
          </a:xfrm>
          <a:prstGeom prst="cloudCallout">
            <a:avLst>
              <a:gd name="adj1" fmla="val -44741"/>
              <a:gd name="adj2" fmla="val 263660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PWM</a:t>
            </a:r>
          </a:p>
        </p:txBody>
      </p:sp>
      <p:sp>
        <p:nvSpPr>
          <p:cNvPr id="16" name="Cloud Callout 15"/>
          <p:cNvSpPr/>
          <p:nvPr/>
        </p:nvSpPr>
        <p:spPr bwMode="auto">
          <a:xfrm>
            <a:off x="6588224" y="3861048"/>
            <a:ext cx="1800200" cy="1132130"/>
          </a:xfrm>
          <a:prstGeom prst="cloudCallout">
            <a:avLst>
              <a:gd name="adj1" fmla="val -65811"/>
              <a:gd name="adj2" fmla="val 71435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Parsing </a:t>
            </a:r>
          </a:p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</a:t>
            </a:r>
            <a:r>
              <a:rPr lang="en-US" dirty="0" smtClean="0"/>
              <a:t>ommands</a:t>
            </a:r>
          </a:p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83768" y="5949280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3059832" y="4077072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1187624" y="3068960"/>
            <a:ext cx="3168352" cy="3024336"/>
            <a:chOff x="1115616" y="2996952"/>
            <a:chExt cx="3456384" cy="3240360"/>
          </a:xfrm>
        </p:grpSpPr>
        <p:sp>
          <p:nvSpPr>
            <p:cNvPr id="19" name="Oval 18"/>
            <p:cNvSpPr/>
            <p:nvPr/>
          </p:nvSpPr>
          <p:spPr bwMode="auto">
            <a:xfrm>
              <a:off x="1115616" y="3501008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25" name="Curved Connector 24"/>
            <p:cNvCxnSpPr>
              <a:stCxn id="19" idx="0"/>
              <a:endCxn id="23" idx="0"/>
            </p:cNvCxnSpPr>
            <p:nvPr/>
          </p:nvCxnSpPr>
          <p:spPr bwMode="auto">
            <a:xfrm rot="16200000" flipH="1">
              <a:off x="1961710" y="3122966"/>
              <a:ext cx="360040" cy="1116124"/>
            </a:xfrm>
            <a:prstGeom prst="curvedConnector3">
              <a:avLst>
                <a:gd name="adj1" fmla="val -63493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Curved Connector 28"/>
            <p:cNvCxnSpPr>
              <a:stCxn id="23" idx="6"/>
              <a:endCxn id="20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Curved Connector 29"/>
            <p:cNvCxnSpPr>
              <a:stCxn id="23" idx="4"/>
              <a:endCxn id="19" idx="5"/>
            </p:cNvCxnSpPr>
            <p:nvPr/>
          </p:nvCxnSpPr>
          <p:spPr bwMode="auto">
            <a:xfrm rot="5400000" flipH="1">
              <a:off x="2027916" y="4125276"/>
              <a:ext cx="558592" cy="785161"/>
            </a:xfrm>
            <a:prstGeom prst="curvedConnector3">
              <a:avLst>
                <a:gd name="adj1" fmla="val -12506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Curved Connector 40"/>
            <p:cNvCxnSpPr>
              <a:stCxn id="21" idx="2"/>
              <a:endCxn id="19" idx="3"/>
            </p:cNvCxnSpPr>
            <p:nvPr/>
          </p:nvCxnSpPr>
          <p:spPr bwMode="auto">
            <a:xfrm rot="10800000">
              <a:off x="1252706" y="4238560"/>
              <a:ext cx="150943" cy="156670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Curved Connector 43"/>
            <p:cNvCxnSpPr>
              <a:stCxn id="20" idx="4"/>
              <a:endCxn id="21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?</a:t>
              </a:r>
              <a:endParaRPr lang="en-US" sz="1050" dirty="0"/>
            </a:p>
          </p:txBody>
        </p:sp>
        <p:cxnSp>
          <p:nvCxnSpPr>
            <p:cNvPr id="68" name="Curved Connector 67"/>
            <p:cNvCxnSpPr>
              <a:stCxn id="20" idx="2"/>
              <a:endCxn id="19" idx="4"/>
            </p:cNvCxnSpPr>
            <p:nvPr/>
          </p:nvCxnSpPr>
          <p:spPr bwMode="auto">
            <a:xfrm rot="10800000">
              <a:off x="1583668" y="4365104"/>
              <a:ext cx="1548172" cy="828092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7" name="TextBox 146"/>
          <p:cNvSpPr txBox="1"/>
          <p:nvPr/>
        </p:nvSpPr>
        <p:spPr>
          <a:xfrm>
            <a:off x="755576" y="2708920"/>
            <a:ext cx="8640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Klant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4860032" y="6237312"/>
            <a:ext cx="1440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Jeri Ellsworth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5589240"/>
            <a:ext cx="1296144" cy="989423"/>
          </a:xfrm>
          <a:prstGeom prst="rect">
            <a:avLst/>
          </a:prstGeom>
        </p:spPr>
      </p:pic>
      <p:sp>
        <p:nvSpPr>
          <p:cNvPr id="27" name="TextBox 37"/>
          <p:cNvSpPr txBox="1"/>
          <p:nvPr/>
        </p:nvSpPr>
        <p:spPr>
          <a:xfrm>
            <a:off x="179512" y="6093296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Eg</a:t>
            </a:r>
            <a:r>
              <a:rPr lang="en-US" sz="1100" dirty="0" smtClean="0"/>
              <a:t>: set R:500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36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11560" y="764704"/>
            <a:ext cx="7776864" cy="885825"/>
          </a:xfrm>
        </p:spPr>
        <p:txBody>
          <a:bodyPr/>
          <a:lstStyle/>
          <a:p>
            <a:pPr algn="ctr"/>
            <a:r>
              <a:rPr lang="nl-NL" dirty="0" err="1" smtClean="0"/>
              <a:t>Debug</a:t>
            </a:r>
            <a:r>
              <a:rPr lang="nl-NL" dirty="0" smtClean="0"/>
              <a:t> environment in </a:t>
            </a:r>
            <a:r>
              <a:rPr lang="nl-NL" dirty="0" err="1" smtClean="0"/>
              <a:t>every</a:t>
            </a:r>
            <a:r>
              <a:rPr lang="nl-NL" dirty="0" smtClean="0"/>
              <a:t> bridge!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628800"/>
            <a:ext cx="4458697" cy="47238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077072"/>
            <a:ext cx="407489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13672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48680"/>
            <a:ext cx="3073400" cy="2095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32856"/>
            <a:ext cx="4136628" cy="3916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052736"/>
            <a:ext cx="4336961" cy="51845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Pijl links en rechts 6"/>
          <p:cNvSpPr/>
          <p:nvPr/>
        </p:nvSpPr>
        <p:spPr bwMode="auto">
          <a:xfrm>
            <a:off x="3131840" y="2996952"/>
            <a:ext cx="2448272" cy="535845"/>
          </a:xfrm>
          <a:prstGeom prst="leftRightArrow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dirty="0" err="1" smtClean="0"/>
              <a:t>Local</a:t>
            </a:r>
            <a:r>
              <a:rPr lang="nl-NL" dirty="0" smtClean="0"/>
              <a:t> ……. Remote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3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32E9-B2E5-4DF1-B6BC-E6B59577447E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48680"/>
            <a:ext cx="4256743" cy="54413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kstvak 4"/>
          <p:cNvSpPr txBox="1"/>
          <p:nvPr/>
        </p:nvSpPr>
        <p:spPr>
          <a:xfrm>
            <a:off x="1043608" y="6093296"/>
            <a:ext cx="2031576" cy="325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Single </a:t>
            </a:r>
            <a:r>
              <a:rPr lang="nl-NL" dirty="0" err="1" smtClean="0"/>
              <a:t>Lightbulb</a:t>
            </a:r>
            <a:r>
              <a:rPr lang="nl-NL" dirty="0" smtClean="0"/>
              <a:t> info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32656"/>
            <a:ext cx="3136776" cy="2051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772816"/>
            <a:ext cx="4010989" cy="2053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4005064"/>
            <a:ext cx="4251719" cy="2112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Pijl links 8"/>
          <p:cNvSpPr/>
          <p:nvPr/>
        </p:nvSpPr>
        <p:spPr bwMode="auto">
          <a:xfrm rot="5400000">
            <a:off x="6444208" y="3645024"/>
            <a:ext cx="720080" cy="432048"/>
          </a:xfrm>
          <a:prstGeom prst="rightArrow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2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6780212" cy="885825"/>
          </a:xfrm>
        </p:spPr>
        <p:txBody>
          <a:bodyPr>
            <a:normAutofit/>
          </a:bodyPr>
          <a:lstStyle/>
          <a:p>
            <a:r>
              <a:rPr lang="nl-NL" dirty="0" smtClean="0"/>
              <a:t>Intermezzo</a:t>
            </a:r>
            <a:br>
              <a:rPr lang="nl-NL" dirty="0" smtClean="0"/>
            </a:br>
            <a:r>
              <a:rPr lang="nl-NL" dirty="0" smtClean="0"/>
              <a:t>In NL is heel veel data publiek!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2055356"/>
            <a:ext cx="3471334" cy="31022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Rechthoek 4"/>
          <p:cNvSpPr/>
          <p:nvPr/>
        </p:nvSpPr>
        <p:spPr>
          <a:xfrm>
            <a:off x="457200" y="5359400"/>
            <a:ext cx="83142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>
                <a:hlinkClick r:id="rId3"/>
              </a:rPr>
              <a:t>http://</a:t>
            </a:r>
            <a:r>
              <a:rPr lang="nl-NL" sz="1100" dirty="0" err="1">
                <a:hlinkClick r:id="rId3"/>
              </a:rPr>
              <a:t>geodata.nationaalgeoregister.nl</a:t>
            </a:r>
            <a:r>
              <a:rPr lang="nl-NL" sz="1100" dirty="0">
                <a:hlinkClick r:id="rId3"/>
              </a:rPr>
              <a:t>/</a:t>
            </a:r>
            <a:r>
              <a:rPr lang="nl-NL" sz="1100" dirty="0" err="1">
                <a:hlinkClick r:id="rId3"/>
              </a:rPr>
              <a:t>bestuurlijkegrenzen</a:t>
            </a:r>
            <a:r>
              <a:rPr lang="nl-NL" sz="1100" dirty="0">
                <a:hlinkClick r:id="rId3"/>
              </a:rPr>
              <a:t>/</a:t>
            </a:r>
            <a:r>
              <a:rPr lang="nl-NL" sz="1100" dirty="0" err="1">
                <a:hlinkClick r:id="rId3"/>
              </a:rPr>
              <a:t>wfs?service</a:t>
            </a:r>
            <a:r>
              <a:rPr lang="nl-NL" sz="1100" dirty="0">
                <a:hlinkClick r:id="rId3"/>
              </a:rPr>
              <a:t>=</a:t>
            </a:r>
            <a:r>
              <a:rPr lang="nl-NL" sz="1100" dirty="0" err="1">
                <a:hlinkClick r:id="rId3"/>
              </a:rPr>
              <a:t>WFS&amp;version</a:t>
            </a:r>
            <a:r>
              <a:rPr lang="nl-NL" sz="1100" dirty="0">
                <a:hlinkClick r:id="rId3"/>
              </a:rPr>
              <a:t>=2.0.0&amp;request=</a:t>
            </a:r>
            <a:r>
              <a:rPr lang="nl-NL" sz="1100" dirty="0" err="1">
                <a:hlinkClick r:id="rId3"/>
              </a:rPr>
              <a:t>GetFeature&amp;typename</a:t>
            </a:r>
            <a:r>
              <a:rPr lang="nl-NL" sz="1100" dirty="0">
                <a:hlinkClick r:id="rId3"/>
              </a:rPr>
              <a:t>=provincies</a:t>
            </a:r>
            <a:endParaRPr lang="nl-NL" sz="11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21" y="2726529"/>
            <a:ext cx="4737845" cy="2048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Pijl links en rechts 6"/>
          <p:cNvSpPr/>
          <p:nvPr/>
        </p:nvSpPr>
        <p:spPr>
          <a:xfrm>
            <a:off x="3776133" y="3674533"/>
            <a:ext cx="431800" cy="19473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2899723" y="1820333"/>
            <a:ext cx="9565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dirty="0" smtClean="0"/>
              <a:t>HUMAN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7717256" y="2463800"/>
            <a:ext cx="12758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dirty="0" smtClean="0"/>
              <a:t>COMPUTER</a:t>
            </a:r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989" y="2951665"/>
            <a:ext cx="2159000" cy="6453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4582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Websockets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2" y="1653763"/>
            <a:ext cx="6460067" cy="481476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611561" y="1653763"/>
            <a:ext cx="1247498" cy="56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Of mobile </a:t>
            </a:r>
            <a:r>
              <a:rPr lang="nl-NL" dirty="0" err="1" smtClean="0"/>
              <a:t>App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1331640" y="1988840"/>
            <a:ext cx="869693" cy="237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12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2" y="1411934"/>
            <a:ext cx="6849533" cy="50917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Websockets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673936" y="1504564"/>
            <a:ext cx="68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App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1232524" y="1873896"/>
            <a:ext cx="325343" cy="234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3166533" y="1873896"/>
            <a:ext cx="4521200" cy="4493037"/>
          </a:xfrm>
          <a:prstGeom prst="rect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7344938" y="522200"/>
            <a:ext cx="149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In single server </a:t>
            </a:r>
            <a:r>
              <a:rPr lang="nl-NL" dirty="0" err="1" smtClean="0"/>
              <a:t>app</a:t>
            </a:r>
            <a:endParaRPr lang="nl-NL" dirty="0"/>
          </a:p>
        </p:txBody>
      </p:sp>
      <p:cxnSp>
        <p:nvCxnSpPr>
          <p:cNvPr id="10" name="Rechte verbindingslijn met pijl 9"/>
          <p:cNvCxnSpPr/>
          <p:nvPr/>
        </p:nvCxnSpPr>
        <p:spPr>
          <a:xfrm flipH="1">
            <a:off x="6891867" y="1214698"/>
            <a:ext cx="1011660" cy="546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3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202"/>
            <a:ext cx="3932051" cy="2922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Websockets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80" y="2226732"/>
            <a:ext cx="2788986" cy="2218267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4645315" y="3039534"/>
            <a:ext cx="51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VS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20795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869059" y="2262717"/>
            <a:ext cx="7772400" cy="1470025"/>
          </a:xfrm>
        </p:spPr>
        <p:txBody>
          <a:bodyPr/>
          <a:lstStyle/>
          <a:p>
            <a:r>
              <a:rPr lang="nl-NL" dirty="0" err="1" smtClean="0"/>
              <a:t>websockets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>
          <a:xfrm>
            <a:off x="4716016" y="3212976"/>
            <a:ext cx="3567996" cy="1752600"/>
          </a:xfrm>
        </p:spPr>
        <p:txBody>
          <a:bodyPr>
            <a:normAutofit lnSpcReduction="10000"/>
          </a:bodyPr>
          <a:lstStyle/>
          <a:p>
            <a:r>
              <a:rPr lang="nl-NL" u="sng" dirty="0" smtClean="0">
                <a:solidFill>
                  <a:schemeClr val="accent3"/>
                </a:solidFill>
              </a:rPr>
              <a:t>Bi</a:t>
            </a:r>
            <a:r>
              <a:rPr lang="nl-NL" dirty="0" smtClean="0">
                <a:solidFill>
                  <a:schemeClr val="accent3"/>
                </a:solidFill>
              </a:rPr>
              <a:t>-directionele communicatie</a:t>
            </a:r>
          </a:p>
          <a:p>
            <a:r>
              <a:rPr lang="nl-NL" dirty="0" smtClean="0">
                <a:solidFill>
                  <a:schemeClr val="accent3"/>
                </a:solidFill>
              </a:rPr>
              <a:t>Full duplex</a:t>
            </a:r>
          </a:p>
          <a:p>
            <a:r>
              <a:rPr lang="nl-NL" dirty="0" smtClean="0">
                <a:solidFill>
                  <a:schemeClr val="accent3"/>
                </a:solidFill>
              </a:rPr>
              <a:t>Real-time data exchange</a:t>
            </a:r>
          </a:p>
          <a:p>
            <a:r>
              <a:rPr lang="nl-NL" dirty="0" err="1" smtClean="0">
                <a:solidFill>
                  <a:srgbClr val="FF0000"/>
                </a:solidFill>
              </a:rPr>
              <a:t>Less</a:t>
            </a:r>
            <a:r>
              <a:rPr lang="nl-NL" dirty="0" smtClean="0">
                <a:solidFill>
                  <a:srgbClr val="FF0000"/>
                </a:solidFill>
              </a:rPr>
              <a:t> power efficiënt </a:t>
            </a:r>
            <a:r>
              <a:rPr lang="nl-NL" dirty="0" err="1" smtClean="0">
                <a:solidFill>
                  <a:srgbClr val="FF0000"/>
                </a:solidFill>
              </a:rPr>
              <a:t>than</a:t>
            </a:r>
            <a:r>
              <a:rPr lang="nl-NL" dirty="0" smtClean="0">
                <a:solidFill>
                  <a:srgbClr val="FF0000"/>
                </a:solidFill>
              </a:rPr>
              <a:t> REST</a:t>
            </a:r>
          </a:p>
          <a:p>
            <a:endParaRPr lang="nl-NL" dirty="0" smtClean="0"/>
          </a:p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oelichting met afgeronde rechthoek 7"/>
          <p:cNvSpPr/>
          <p:nvPr/>
        </p:nvSpPr>
        <p:spPr>
          <a:xfrm>
            <a:off x="283546" y="812800"/>
            <a:ext cx="2142066" cy="799909"/>
          </a:xfrm>
          <a:prstGeom prst="wedgeRoundRectCallout">
            <a:avLst>
              <a:gd name="adj1" fmla="val -20833"/>
              <a:gd name="adj2" fmla="val 95411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The </a:t>
            </a:r>
            <a:r>
              <a:rPr lang="nl-NL" sz="1200" dirty="0" err="1"/>
              <a:t>Problem</a:t>
            </a:r>
            <a:r>
              <a:rPr lang="nl-NL" sz="1200" dirty="0"/>
              <a:t>: Low </a:t>
            </a:r>
            <a:r>
              <a:rPr lang="nl-NL" sz="1200" dirty="0" err="1"/>
              <a:t>Latency</a:t>
            </a:r>
            <a:r>
              <a:rPr lang="nl-NL" sz="1200" dirty="0"/>
              <a:t> Client-Server </a:t>
            </a:r>
            <a:r>
              <a:rPr lang="nl-NL" sz="1200" dirty="0" err="1"/>
              <a:t>and</a:t>
            </a:r>
            <a:r>
              <a:rPr lang="nl-NL" sz="1200" dirty="0"/>
              <a:t> Server-Client </a:t>
            </a:r>
            <a:r>
              <a:rPr lang="nl-NL" sz="1200" dirty="0" err="1"/>
              <a:t>Connections</a:t>
            </a:r>
            <a:endParaRPr lang="nl-NL" sz="12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381000" y="2130425"/>
            <a:ext cx="406400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2142067" y="2015067"/>
            <a:ext cx="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1919740" y="2336799"/>
            <a:ext cx="44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2005</a:t>
            </a:r>
            <a:endParaRPr lang="nl-NL" sz="1000" dirty="0"/>
          </a:p>
        </p:txBody>
      </p:sp>
      <p:sp>
        <p:nvSpPr>
          <p:cNvPr id="14" name="Tekstvak 13"/>
          <p:cNvSpPr txBox="1"/>
          <p:nvPr/>
        </p:nvSpPr>
        <p:spPr>
          <a:xfrm>
            <a:off x="1665740" y="1715206"/>
            <a:ext cx="972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AJAX, </a:t>
            </a:r>
            <a:r>
              <a:rPr lang="nl-NL" sz="1000" dirty="0" err="1" smtClean="0"/>
              <a:t>Comet</a:t>
            </a:r>
            <a:r>
              <a:rPr lang="nl-NL" sz="1000" dirty="0" smtClean="0"/>
              <a:t>, ..</a:t>
            </a:r>
            <a:endParaRPr lang="nl-NL" sz="1000" dirty="0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3539067" y="2015067"/>
            <a:ext cx="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>
            <a:off x="3316740" y="2336799"/>
            <a:ext cx="44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2012</a:t>
            </a:r>
            <a:endParaRPr lang="nl-NL" sz="1000" dirty="0"/>
          </a:p>
        </p:txBody>
      </p:sp>
      <p:sp>
        <p:nvSpPr>
          <p:cNvPr id="17" name="Tekstvak 16"/>
          <p:cNvSpPr txBox="1"/>
          <p:nvPr/>
        </p:nvSpPr>
        <p:spPr>
          <a:xfrm>
            <a:off x="3375820" y="1715206"/>
            <a:ext cx="32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err="1" smtClean="0"/>
              <a:t>ws</a:t>
            </a:r>
            <a:endParaRPr lang="nl-NL" sz="1000" dirty="0"/>
          </a:p>
        </p:txBody>
      </p:sp>
      <p:sp>
        <p:nvSpPr>
          <p:cNvPr id="18" name="Tekstvak 17"/>
          <p:cNvSpPr txBox="1"/>
          <p:nvPr/>
        </p:nvSpPr>
        <p:spPr>
          <a:xfrm>
            <a:off x="898780" y="2213688"/>
            <a:ext cx="45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HTTP</a:t>
            </a:r>
            <a:endParaRPr lang="nl-NL" sz="1000" dirty="0"/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43933"/>
            <a:ext cx="3054869" cy="2472438"/>
          </a:xfrm>
          <a:prstGeom prst="rect">
            <a:avLst/>
          </a:prstGeom>
        </p:spPr>
      </p:pic>
      <p:cxnSp>
        <p:nvCxnSpPr>
          <p:cNvPr id="21" name="Rechte verbindingslijn met pijl 20"/>
          <p:cNvCxnSpPr/>
          <p:nvPr/>
        </p:nvCxnSpPr>
        <p:spPr>
          <a:xfrm flipV="1">
            <a:off x="3894667" y="1236133"/>
            <a:ext cx="1947333" cy="584200"/>
          </a:xfrm>
          <a:prstGeom prst="straightConnector1">
            <a:avLst/>
          </a:prstGeom>
          <a:ln w="952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 rot="20636640">
            <a:off x="4313808" y="1262384"/>
            <a:ext cx="97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/>
              <a:t>W3c standaard</a:t>
            </a:r>
            <a:endParaRPr lang="nl-NL" sz="1000" dirty="0"/>
          </a:p>
        </p:txBody>
      </p:sp>
      <p:sp>
        <p:nvSpPr>
          <p:cNvPr id="23" name="Ovaal 22"/>
          <p:cNvSpPr/>
          <p:nvPr/>
        </p:nvSpPr>
        <p:spPr>
          <a:xfrm>
            <a:off x="6163733" y="812800"/>
            <a:ext cx="2717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oelichting met afgeronde rechthoek 23"/>
          <p:cNvSpPr/>
          <p:nvPr/>
        </p:nvSpPr>
        <p:spPr>
          <a:xfrm>
            <a:off x="977813" y="2897717"/>
            <a:ext cx="2142066" cy="799909"/>
          </a:xfrm>
          <a:prstGeom prst="wedgeRoundRectCallout">
            <a:avLst>
              <a:gd name="adj1" fmla="val 23436"/>
              <a:gd name="adj2" fmla="val -10993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Tijd van long-</a:t>
            </a:r>
            <a:r>
              <a:rPr lang="nl-NL" sz="1200" dirty="0" err="1" smtClean="0"/>
              <a:t>polling</a:t>
            </a:r>
            <a:r>
              <a:rPr lang="nl-NL" sz="1200" dirty="0" smtClean="0"/>
              <a:t>, </a:t>
            </a:r>
            <a:r>
              <a:rPr lang="nl-NL" sz="1200" dirty="0" err="1" smtClean="0"/>
              <a:t>streaming</a:t>
            </a:r>
            <a:r>
              <a:rPr lang="nl-NL" sz="1200" dirty="0" smtClean="0"/>
              <a:t>, flash oplossingen</a:t>
            </a:r>
            <a:endParaRPr lang="nl-NL" sz="1200" dirty="0"/>
          </a:p>
        </p:txBody>
      </p:sp>
      <p:pic>
        <p:nvPicPr>
          <p:cNvPr id="25" name="Afbeelding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" y="4948766"/>
            <a:ext cx="5422900" cy="1790700"/>
          </a:xfrm>
          <a:prstGeom prst="rect">
            <a:avLst/>
          </a:prstGeom>
        </p:spPr>
      </p:pic>
      <p:sp>
        <p:nvSpPr>
          <p:cNvPr id="26" name="Ovaal 25"/>
          <p:cNvSpPr/>
          <p:nvPr/>
        </p:nvSpPr>
        <p:spPr>
          <a:xfrm>
            <a:off x="944000" y="5575299"/>
            <a:ext cx="1951479" cy="347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/>
          <p:cNvSpPr/>
          <p:nvPr/>
        </p:nvSpPr>
        <p:spPr>
          <a:xfrm>
            <a:off x="869059" y="6218766"/>
            <a:ext cx="1951479" cy="347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97" y="2412679"/>
            <a:ext cx="3149600" cy="485038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17" y="4437113"/>
            <a:ext cx="3382518" cy="2420888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194" y="143933"/>
            <a:ext cx="2268648" cy="1169458"/>
          </a:xfrm>
          <a:prstGeom prst="rect">
            <a:avLst/>
          </a:prstGeom>
        </p:spPr>
      </p:pic>
      <p:sp>
        <p:nvSpPr>
          <p:cNvPr id="31" name="Tekstvak 30"/>
          <p:cNvSpPr txBox="1"/>
          <p:nvPr/>
        </p:nvSpPr>
        <p:spPr>
          <a:xfrm>
            <a:off x="1331640" y="4216401"/>
            <a:ext cx="3012703" cy="45140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nl-NL" sz="2800" b="1" dirty="0" smtClean="0">
                <a:solidFill>
                  <a:srgbClr val="FFFFFF"/>
                </a:solidFill>
              </a:rPr>
              <a:t>REST</a:t>
            </a:r>
            <a:r>
              <a:rPr lang="nl-NL" sz="2800" dirty="0" smtClean="0">
                <a:solidFill>
                  <a:srgbClr val="FFFFFF"/>
                </a:solidFill>
              </a:rPr>
              <a:t> </a:t>
            </a:r>
            <a:r>
              <a:rPr lang="nl-NL" dirty="0" err="1" smtClean="0">
                <a:solidFill>
                  <a:srgbClr val="FFFFFF"/>
                </a:solidFill>
              </a:rPr>
              <a:t>vs</a:t>
            </a:r>
            <a:r>
              <a:rPr lang="nl-NL" dirty="0" smtClean="0">
                <a:solidFill>
                  <a:srgbClr val="FFFFFF"/>
                </a:solidFill>
              </a:rPr>
              <a:t> </a:t>
            </a:r>
            <a:r>
              <a:rPr lang="nl-NL" sz="2800" b="1" dirty="0" smtClean="0">
                <a:solidFill>
                  <a:srgbClr val="FFFFFF"/>
                </a:solidFill>
              </a:rPr>
              <a:t>WS</a:t>
            </a:r>
            <a:endParaRPr lang="nl-NL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7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6780212" cy="885825"/>
          </a:xfrm>
        </p:spPr>
        <p:txBody>
          <a:bodyPr/>
          <a:lstStyle/>
          <a:p>
            <a:r>
              <a:rPr lang="nl-NL" dirty="0" smtClean="0"/>
              <a:t>Real Time demo on the web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49800" y="6169857"/>
            <a:ext cx="4580466" cy="5757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/>
              <a:t>c</a:t>
            </a:r>
            <a:r>
              <a:rPr lang="nl-NL" sz="2000" dirty="0" smtClean="0"/>
              <a:t>oolsma.synology.me:3003</a:t>
            </a:r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74" y="1676400"/>
            <a:ext cx="3686326" cy="212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68" y="1417638"/>
            <a:ext cx="3149600" cy="2579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149080"/>
            <a:ext cx="4538133" cy="19500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4442657"/>
            <a:ext cx="4019550" cy="172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39970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533" y="216248"/>
            <a:ext cx="3308350" cy="14215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292080" y="1700808"/>
            <a:ext cx="3770020" cy="46128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/>
              <a:t>c</a:t>
            </a:r>
            <a:r>
              <a:rPr lang="nl-NL" sz="2000" dirty="0" smtClean="0"/>
              <a:t>oolsma.synology.me:3003</a:t>
            </a:r>
            <a:endParaRPr lang="nl-NL" sz="2000" dirty="0"/>
          </a:p>
        </p:txBody>
      </p:sp>
      <p:grpSp>
        <p:nvGrpSpPr>
          <p:cNvPr id="13" name="Groeperen 12"/>
          <p:cNvGrpSpPr/>
          <p:nvPr/>
        </p:nvGrpSpPr>
        <p:grpSpPr>
          <a:xfrm>
            <a:off x="220132" y="733097"/>
            <a:ext cx="4844105" cy="2675580"/>
            <a:chOff x="313265" y="2205452"/>
            <a:chExt cx="4844105" cy="2675580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265" y="2607413"/>
              <a:ext cx="4844105" cy="22736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8" name="Tekstvak 7"/>
            <p:cNvSpPr txBox="1"/>
            <p:nvPr/>
          </p:nvSpPr>
          <p:spPr>
            <a:xfrm>
              <a:off x="313265" y="2205452"/>
              <a:ext cx="2557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 smtClean="0"/>
                <a:t>Server side – </a:t>
              </a:r>
              <a:r>
                <a:rPr lang="nl-NL" sz="1400" dirty="0" err="1" smtClean="0"/>
                <a:t>NodeJS</a:t>
              </a:r>
              <a:r>
                <a:rPr lang="nl-NL" sz="1400" dirty="0" smtClean="0"/>
                <a:t> + </a:t>
              </a:r>
              <a:r>
                <a:rPr lang="nl-NL" sz="1400" dirty="0" err="1" smtClean="0"/>
                <a:t>Socket.IO</a:t>
              </a:r>
              <a:endParaRPr lang="nl-NL" sz="1400" dirty="0"/>
            </a:p>
          </p:txBody>
        </p:sp>
        <p:sp>
          <p:nvSpPr>
            <p:cNvPr id="11" name="Rechteraccolade 10"/>
            <p:cNvSpPr/>
            <p:nvPr/>
          </p:nvSpPr>
          <p:spPr>
            <a:xfrm>
              <a:off x="3920067" y="3268133"/>
              <a:ext cx="160866" cy="821267"/>
            </a:xfrm>
            <a:prstGeom prst="rightBrace">
              <a:avLst/>
            </a:prstGeom>
            <a:ln w="95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4080933" y="3471334"/>
              <a:ext cx="1076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Socket.IO</a:t>
              </a:r>
              <a:endParaRPr lang="nl-NL" dirty="0"/>
            </a:p>
          </p:txBody>
        </p:sp>
      </p:grpSp>
      <p:pic>
        <p:nvPicPr>
          <p:cNvPr id="14" name="Afbeelding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33" y="4474845"/>
            <a:ext cx="4790016" cy="21376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5" name="Tekstvak 14"/>
          <p:cNvSpPr txBox="1"/>
          <p:nvPr/>
        </p:nvSpPr>
        <p:spPr>
          <a:xfrm>
            <a:off x="5868144" y="4005064"/>
            <a:ext cx="248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smtClean="0"/>
              <a:t>Client side – </a:t>
            </a:r>
            <a:r>
              <a:rPr lang="nl-NL" sz="1400" dirty="0" err="1" smtClean="0"/>
              <a:t>JQuery</a:t>
            </a:r>
            <a:r>
              <a:rPr lang="nl-NL" sz="1400" dirty="0" smtClean="0"/>
              <a:t> + </a:t>
            </a:r>
            <a:r>
              <a:rPr lang="nl-NL" sz="1400" dirty="0" err="1" smtClean="0"/>
              <a:t>Socket.IO</a:t>
            </a:r>
            <a:endParaRPr lang="nl-NL" sz="1400" dirty="0"/>
          </a:p>
        </p:txBody>
      </p:sp>
      <p:cxnSp>
        <p:nvCxnSpPr>
          <p:cNvPr id="17" name="Kromme verbindingslijn 16"/>
          <p:cNvCxnSpPr/>
          <p:nvPr/>
        </p:nvCxnSpPr>
        <p:spPr>
          <a:xfrm rot="16200000" flipH="1">
            <a:off x="3618331" y="2178994"/>
            <a:ext cx="2999541" cy="1176865"/>
          </a:xfrm>
          <a:prstGeom prst="curvedConnector3">
            <a:avLst>
              <a:gd name="adj1" fmla="val -9840"/>
            </a:avLst>
          </a:prstGeom>
          <a:ln w="9525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ijl omhoog en omlaag 23"/>
          <p:cNvSpPr/>
          <p:nvPr/>
        </p:nvSpPr>
        <p:spPr>
          <a:xfrm rot="19098032">
            <a:off x="2843254" y="3337794"/>
            <a:ext cx="408899" cy="2497562"/>
          </a:xfrm>
          <a:prstGeom prst="upDownArrow">
            <a:avLst>
              <a:gd name="adj1" fmla="val 50000"/>
              <a:gd name="adj2" fmla="val 513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Wolk 22"/>
          <p:cNvSpPr/>
          <p:nvPr/>
        </p:nvSpPr>
        <p:spPr>
          <a:xfrm>
            <a:off x="1955800" y="4061022"/>
            <a:ext cx="2116667" cy="101897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internet</a:t>
            </a:r>
            <a:endParaRPr lang="nl-NL" dirty="0"/>
          </a:p>
        </p:txBody>
      </p:sp>
      <p:sp>
        <p:nvSpPr>
          <p:cNvPr id="9" name="Ovaal 8"/>
          <p:cNvSpPr/>
          <p:nvPr/>
        </p:nvSpPr>
        <p:spPr>
          <a:xfrm>
            <a:off x="-76201" y="1040874"/>
            <a:ext cx="4919134" cy="59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19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060848"/>
            <a:ext cx="5281834" cy="3456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395536" y="2708920"/>
            <a:ext cx="3168352" cy="3024336"/>
            <a:chOff x="1115616" y="2996952"/>
            <a:chExt cx="3456384" cy="3240360"/>
          </a:xfrm>
        </p:grpSpPr>
        <p:sp>
          <p:nvSpPr>
            <p:cNvPr id="11" name="Oval 10"/>
            <p:cNvSpPr/>
            <p:nvPr/>
          </p:nvSpPr>
          <p:spPr bwMode="auto">
            <a:xfrm>
              <a:off x="1115616" y="3501008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15" name="Curved Connector 14"/>
            <p:cNvCxnSpPr>
              <a:stCxn id="11" idx="0"/>
              <a:endCxn id="14" idx="0"/>
            </p:cNvCxnSpPr>
            <p:nvPr/>
          </p:nvCxnSpPr>
          <p:spPr bwMode="auto">
            <a:xfrm rot="16200000" flipH="1">
              <a:off x="1961710" y="3122966"/>
              <a:ext cx="360040" cy="1116124"/>
            </a:xfrm>
            <a:prstGeom prst="curvedConnector3">
              <a:avLst>
                <a:gd name="adj1" fmla="val -63493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Curved Connector 15"/>
            <p:cNvCxnSpPr>
              <a:stCxn id="14" idx="6"/>
              <a:endCxn id="12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Curved Connector 16"/>
            <p:cNvCxnSpPr>
              <a:stCxn id="14" idx="4"/>
              <a:endCxn id="11" idx="5"/>
            </p:cNvCxnSpPr>
            <p:nvPr/>
          </p:nvCxnSpPr>
          <p:spPr bwMode="auto">
            <a:xfrm rot="5400000" flipH="1">
              <a:off x="2027916" y="4125276"/>
              <a:ext cx="558592" cy="785161"/>
            </a:xfrm>
            <a:prstGeom prst="curvedConnector3">
              <a:avLst>
                <a:gd name="adj1" fmla="val -12506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Curved Connector 17"/>
            <p:cNvCxnSpPr>
              <a:stCxn id="13" idx="2"/>
              <a:endCxn id="11" idx="3"/>
            </p:cNvCxnSpPr>
            <p:nvPr/>
          </p:nvCxnSpPr>
          <p:spPr bwMode="auto">
            <a:xfrm rot="10800000">
              <a:off x="1252706" y="4238560"/>
              <a:ext cx="150943" cy="156670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Curved Connector 18"/>
            <p:cNvCxnSpPr>
              <a:stCxn id="12" idx="4"/>
              <a:endCxn id="13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?</a:t>
              </a:r>
              <a:endParaRPr lang="en-US" sz="1050" dirty="0"/>
            </a:p>
          </p:txBody>
        </p:sp>
        <p:cxnSp>
          <p:nvCxnSpPr>
            <p:cNvPr id="21" name="Curved Connector 20"/>
            <p:cNvCxnSpPr>
              <a:stCxn id="12" idx="2"/>
              <a:endCxn id="11" idx="4"/>
            </p:cNvCxnSpPr>
            <p:nvPr/>
          </p:nvCxnSpPr>
          <p:spPr bwMode="auto">
            <a:xfrm rot="10800000">
              <a:off x="1583668" y="4365104"/>
              <a:ext cx="1548172" cy="828092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63688" y="54452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36450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sp>
        <p:nvSpPr>
          <p:cNvPr id="5" name="Lijntoelichting 1 4"/>
          <p:cNvSpPr/>
          <p:nvPr/>
        </p:nvSpPr>
        <p:spPr bwMode="auto">
          <a:xfrm>
            <a:off x="6876256" y="2204864"/>
            <a:ext cx="1944216" cy="506737"/>
          </a:xfrm>
          <a:prstGeom prst="borderCallout1">
            <a:avLst>
              <a:gd name="adj1" fmla="val 18750"/>
              <a:gd name="adj2" fmla="val -8333"/>
              <a:gd name="adj3" fmla="val 186484"/>
              <a:gd name="adj4" fmla="val -35171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nl-NL" dirty="0" err="1" smtClean="0"/>
              <a:t>Main</a:t>
            </a:r>
            <a:r>
              <a:rPr lang="nl-NL" dirty="0" smtClean="0"/>
              <a:t> proces van delay en print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6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Socket.IO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417638"/>
            <a:ext cx="5156200" cy="3683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7833"/>
            <a:ext cx="6908800" cy="8255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199" y="3519737"/>
            <a:ext cx="5528733" cy="28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7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060848"/>
            <a:ext cx="5281834" cy="3456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395536" y="2708920"/>
            <a:ext cx="3168352" cy="3024336"/>
            <a:chOff x="1115616" y="2996952"/>
            <a:chExt cx="3456384" cy="3240360"/>
          </a:xfrm>
        </p:grpSpPr>
        <p:sp>
          <p:nvSpPr>
            <p:cNvPr id="11" name="Oval 10"/>
            <p:cNvSpPr/>
            <p:nvPr/>
          </p:nvSpPr>
          <p:spPr bwMode="auto">
            <a:xfrm>
              <a:off x="1115616" y="3501008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15" name="Curved Connector 14"/>
            <p:cNvCxnSpPr>
              <a:stCxn id="11" idx="0"/>
              <a:endCxn id="14" idx="0"/>
            </p:cNvCxnSpPr>
            <p:nvPr/>
          </p:nvCxnSpPr>
          <p:spPr bwMode="auto">
            <a:xfrm rot="16200000" flipH="1">
              <a:off x="1961710" y="3122966"/>
              <a:ext cx="360040" cy="1116124"/>
            </a:xfrm>
            <a:prstGeom prst="curvedConnector3">
              <a:avLst>
                <a:gd name="adj1" fmla="val -63493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Curved Connector 15"/>
            <p:cNvCxnSpPr>
              <a:stCxn id="14" idx="6"/>
              <a:endCxn id="12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Curved Connector 16"/>
            <p:cNvCxnSpPr>
              <a:stCxn id="14" idx="4"/>
              <a:endCxn id="11" idx="5"/>
            </p:cNvCxnSpPr>
            <p:nvPr/>
          </p:nvCxnSpPr>
          <p:spPr bwMode="auto">
            <a:xfrm rot="5400000" flipH="1">
              <a:off x="2027916" y="4125276"/>
              <a:ext cx="558592" cy="785161"/>
            </a:xfrm>
            <a:prstGeom prst="curvedConnector3">
              <a:avLst>
                <a:gd name="adj1" fmla="val -12506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Curved Connector 17"/>
            <p:cNvCxnSpPr>
              <a:stCxn id="13" idx="2"/>
              <a:endCxn id="11" idx="3"/>
            </p:cNvCxnSpPr>
            <p:nvPr/>
          </p:nvCxnSpPr>
          <p:spPr bwMode="auto">
            <a:xfrm rot="10800000">
              <a:off x="1252706" y="4238560"/>
              <a:ext cx="150943" cy="156670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Curved Connector 18"/>
            <p:cNvCxnSpPr>
              <a:stCxn id="12" idx="4"/>
              <a:endCxn id="13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?</a:t>
              </a:r>
              <a:endParaRPr lang="en-US" sz="1050" dirty="0"/>
            </a:p>
          </p:txBody>
        </p:sp>
        <p:cxnSp>
          <p:nvCxnSpPr>
            <p:cNvPr id="21" name="Curved Connector 20"/>
            <p:cNvCxnSpPr>
              <a:stCxn id="12" idx="2"/>
              <a:endCxn id="11" idx="4"/>
            </p:cNvCxnSpPr>
            <p:nvPr/>
          </p:nvCxnSpPr>
          <p:spPr bwMode="auto">
            <a:xfrm rot="10800000">
              <a:off x="1583668" y="4365104"/>
              <a:ext cx="1548172" cy="828092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63688" y="54452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36450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sp>
        <p:nvSpPr>
          <p:cNvPr id="5" name="Lijntoelichting 1 4"/>
          <p:cNvSpPr/>
          <p:nvPr/>
        </p:nvSpPr>
        <p:spPr bwMode="auto">
          <a:xfrm>
            <a:off x="6876256" y="2204864"/>
            <a:ext cx="1944216" cy="506737"/>
          </a:xfrm>
          <a:prstGeom prst="borderCallout1">
            <a:avLst>
              <a:gd name="adj1" fmla="val 18750"/>
              <a:gd name="adj2" fmla="val -8333"/>
              <a:gd name="adj3" fmla="val 186484"/>
              <a:gd name="adj4" fmla="val -35171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nl-NL" dirty="0" err="1" smtClean="0"/>
              <a:t>Main</a:t>
            </a:r>
            <a:r>
              <a:rPr lang="nl-NL" dirty="0" smtClean="0"/>
              <a:t> proces van delay en print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6" name="Lijntoelichting 1 25"/>
          <p:cNvSpPr/>
          <p:nvPr/>
        </p:nvSpPr>
        <p:spPr bwMode="auto">
          <a:xfrm>
            <a:off x="4067944" y="5877272"/>
            <a:ext cx="4176464" cy="269749"/>
          </a:xfrm>
          <a:prstGeom prst="borderCallout1">
            <a:avLst>
              <a:gd name="adj1" fmla="val -52462"/>
              <a:gd name="adj2" fmla="val 17733"/>
              <a:gd name="adj3" fmla="val -296923"/>
              <a:gd name="adj4" fmla="val 38104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nl-NL" dirty="0" smtClean="0"/>
              <a:t>Nadeel: </a:t>
            </a:r>
            <a:r>
              <a:rPr lang="nl-NL" dirty="0" err="1" smtClean="0"/>
              <a:t>sloooooow</a:t>
            </a:r>
            <a:r>
              <a:rPr lang="nl-NL" dirty="0" smtClean="0"/>
              <a:t> omdat ….?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27" name="Rechte verbindingslijn 26"/>
          <p:cNvCxnSpPr/>
          <p:nvPr/>
        </p:nvCxnSpPr>
        <p:spPr bwMode="auto">
          <a:xfrm>
            <a:off x="3779912" y="4149080"/>
            <a:ext cx="5040560" cy="1224136"/>
          </a:xfrm>
          <a:prstGeom prst="line">
            <a:avLst/>
          </a:prstGeom>
          <a:solidFill>
            <a:srgbClr val="C5E0FD">
              <a:alpha val="50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Rechte verbindingslijn 27"/>
          <p:cNvCxnSpPr/>
          <p:nvPr/>
        </p:nvCxnSpPr>
        <p:spPr bwMode="auto">
          <a:xfrm flipV="1">
            <a:off x="3779912" y="4149080"/>
            <a:ext cx="4680520" cy="1296144"/>
          </a:xfrm>
          <a:prstGeom prst="line">
            <a:avLst/>
          </a:prstGeom>
          <a:solidFill>
            <a:srgbClr val="C5E0FD">
              <a:alpha val="50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172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060848"/>
            <a:ext cx="5207000" cy="427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395536" y="2708920"/>
            <a:ext cx="3168352" cy="3024336"/>
            <a:chOff x="1115616" y="2996952"/>
            <a:chExt cx="3456384" cy="3240360"/>
          </a:xfrm>
        </p:grpSpPr>
        <p:sp>
          <p:nvSpPr>
            <p:cNvPr id="11" name="Oval 10"/>
            <p:cNvSpPr/>
            <p:nvPr/>
          </p:nvSpPr>
          <p:spPr bwMode="auto">
            <a:xfrm>
              <a:off x="1115616" y="3501008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15" name="Curved Connector 14"/>
            <p:cNvCxnSpPr>
              <a:stCxn id="11" idx="0"/>
              <a:endCxn id="14" idx="0"/>
            </p:cNvCxnSpPr>
            <p:nvPr/>
          </p:nvCxnSpPr>
          <p:spPr bwMode="auto">
            <a:xfrm rot="16200000" flipH="1">
              <a:off x="1961710" y="3122966"/>
              <a:ext cx="360040" cy="1116124"/>
            </a:xfrm>
            <a:prstGeom prst="curvedConnector3">
              <a:avLst>
                <a:gd name="adj1" fmla="val -63493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Curved Connector 15"/>
            <p:cNvCxnSpPr>
              <a:stCxn id="14" idx="6"/>
              <a:endCxn id="12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Curved Connector 16"/>
            <p:cNvCxnSpPr>
              <a:stCxn id="14" idx="4"/>
              <a:endCxn id="11" idx="5"/>
            </p:cNvCxnSpPr>
            <p:nvPr/>
          </p:nvCxnSpPr>
          <p:spPr bwMode="auto">
            <a:xfrm rot="5400000" flipH="1">
              <a:off x="2027916" y="4125276"/>
              <a:ext cx="558592" cy="785161"/>
            </a:xfrm>
            <a:prstGeom prst="curvedConnector3">
              <a:avLst>
                <a:gd name="adj1" fmla="val -12506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Curved Connector 17"/>
            <p:cNvCxnSpPr>
              <a:stCxn id="13" idx="2"/>
              <a:endCxn id="11" idx="3"/>
            </p:cNvCxnSpPr>
            <p:nvPr/>
          </p:nvCxnSpPr>
          <p:spPr bwMode="auto">
            <a:xfrm rot="10800000">
              <a:off x="1252706" y="4238560"/>
              <a:ext cx="150943" cy="156670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Curved Connector 18"/>
            <p:cNvCxnSpPr>
              <a:stCxn id="12" idx="4"/>
              <a:endCxn id="13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?</a:t>
              </a:r>
              <a:endParaRPr lang="en-US" sz="1050" dirty="0"/>
            </a:p>
          </p:txBody>
        </p:sp>
        <p:cxnSp>
          <p:nvCxnSpPr>
            <p:cNvPr id="21" name="Curved Connector 20"/>
            <p:cNvCxnSpPr>
              <a:stCxn id="12" idx="2"/>
              <a:endCxn id="11" idx="4"/>
            </p:cNvCxnSpPr>
            <p:nvPr/>
          </p:nvCxnSpPr>
          <p:spPr bwMode="auto">
            <a:xfrm rot="10800000">
              <a:off x="1583668" y="4365104"/>
              <a:ext cx="1548172" cy="828092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63688" y="54452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36450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sp>
        <p:nvSpPr>
          <p:cNvPr id="5" name="Lijntoelichting 1 4"/>
          <p:cNvSpPr/>
          <p:nvPr/>
        </p:nvSpPr>
        <p:spPr bwMode="auto">
          <a:xfrm>
            <a:off x="6876256" y="4437112"/>
            <a:ext cx="2088232" cy="269749"/>
          </a:xfrm>
          <a:prstGeom prst="borderCallout1">
            <a:avLst>
              <a:gd name="adj1" fmla="val 18750"/>
              <a:gd name="adj2" fmla="val -8333"/>
              <a:gd name="adj3" fmla="val -143502"/>
              <a:gd name="adj4" fmla="val -49312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dirty="0" smtClean="0"/>
              <a:t>How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5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63688" y="54452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36450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4749800" cy="3619500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 bwMode="auto">
          <a:xfrm>
            <a:off x="3635896" y="2060848"/>
            <a:ext cx="309634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28" name="Group 9"/>
          <p:cNvGrpSpPr/>
          <p:nvPr/>
        </p:nvGrpSpPr>
        <p:grpSpPr>
          <a:xfrm>
            <a:off x="323528" y="2708920"/>
            <a:ext cx="3240360" cy="3024336"/>
            <a:chOff x="1037062" y="2996952"/>
            <a:chExt cx="3534938" cy="3240360"/>
          </a:xfrm>
        </p:grpSpPr>
        <p:sp>
          <p:nvSpPr>
            <p:cNvPr id="29" name="Oval 10"/>
            <p:cNvSpPr/>
            <p:nvPr/>
          </p:nvSpPr>
          <p:spPr bwMode="auto">
            <a:xfrm>
              <a:off x="1037062" y="3537012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30" name="Oval 11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1" name="Oval 12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32" name="Oval 13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34" name="Curved Connector 15"/>
            <p:cNvCxnSpPr>
              <a:stCxn id="32" idx="6"/>
              <a:endCxn id="30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Curved Connector 18"/>
            <p:cNvCxnSpPr>
              <a:stCxn id="30" idx="4"/>
              <a:endCxn id="31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19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!</a:t>
              </a:r>
              <a:endParaRPr lang="en-US" sz="1050" dirty="0"/>
            </a:p>
          </p:txBody>
        </p:sp>
      </p:grpSp>
      <p:sp>
        <p:nvSpPr>
          <p:cNvPr id="9" name="Bliksemflits 8"/>
          <p:cNvSpPr/>
          <p:nvPr/>
        </p:nvSpPr>
        <p:spPr bwMode="auto">
          <a:xfrm rot="1315348">
            <a:off x="1556734" y="3045937"/>
            <a:ext cx="360040" cy="504056"/>
          </a:xfrm>
          <a:prstGeom prst="lightningBolt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25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70" y="1916832"/>
            <a:ext cx="5720977" cy="3744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38" y="1114425"/>
            <a:ext cx="6780212" cy="514375"/>
          </a:xfrm>
        </p:spPr>
        <p:txBody>
          <a:bodyPr/>
          <a:lstStyle/>
          <a:p>
            <a:pPr algn="ctr"/>
            <a:r>
              <a:rPr lang="en-US" dirty="0" smtClean="0"/>
              <a:t>Life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2A3753-AEBB-48D3-846F-0A0BB65F16E2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79512" y="2132856"/>
            <a:ext cx="3168352" cy="3024336"/>
            <a:chOff x="1115616" y="2996952"/>
            <a:chExt cx="3456384" cy="3240360"/>
          </a:xfrm>
        </p:grpSpPr>
        <p:sp>
          <p:nvSpPr>
            <p:cNvPr id="11" name="Oval 10"/>
            <p:cNvSpPr/>
            <p:nvPr/>
          </p:nvSpPr>
          <p:spPr bwMode="auto">
            <a:xfrm>
              <a:off x="1115616" y="3501008"/>
              <a:ext cx="936104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Main loop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131840" y="4725144"/>
              <a:ext cx="1440160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200" dirty="0" smtClean="0"/>
                <a:t>Parse command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03648" y="5373216"/>
              <a:ext cx="1512168" cy="864096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Dispatch command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195736" y="3861048"/>
              <a:ext cx="1008112" cy="936104"/>
            </a:xfrm>
            <a:prstGeom prst="ellipse">
              <a:avLst/>
            </a:prstGeom>
            <a:solidFill>
              <a:srgbClr val="C5E0FD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18000" rIns="54000" bIns="18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Fill buffer</a:t>
              </a:r>
            </a:p>
          </p:txBody>
        </p:sp>
        <p:cxnSp>
          <p:nvCxnSpPr>
            <p:cNvPr id="16" name="Curved Connector 15"/>
            <p:cNvCxnSpPr>
              <a:stCxn id="14" idx="6"/>
              <a:endCxn id="12" idx="0"/>
            </p:cNvCxnSpPr>
            <p:nvPr/>
          </p:nvCxnSpPr>
          <p:spPr bwMode="auto">
            <a:xfrm>
              <a:off x="3203848" y="4329100"/>
              <a:ext cx="648072" cy="396044"/>
            </a:xfrm>
            <a:prstGeom prst="curvedConnector2">
              <a:avLst/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Curved Connector 18"/>
            <p:cNvCxnSpPr>
              <a:stCxn id="12" idx="4"/>
              <a:endCxn id="13" idx="5"/>
            </p:cNvCxnSpPr>
            <p:nvPr/>
          </p:nvCxnSpPr>
          <p:spPr bwMode="auto">
            <a:xfrm rot="5400000">
              <a:off x="3048382" y="5307230"/>
              <a:ext cx="449520" cy="1157556"/>
            </a:xfrm>
            <a:prstGeom prst="curvedConnector3">
              <a:avLst>
                <a:gd name="adj1" fmla="val 179005"/>
              </a:avLst>
            </a:prstGeom>
            <a:solidFill>
              <a:srgbClr val="C5E0FD">
                <a:alpha val="50000"/>
              </a:srgb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058266" y="2996952"/>
              <a:ext cx="1368152" cy="2757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dirty="0" smtClean="0"/>
                <a:t>Char received ?</a:t>
              </a:r>
              <a:endParaRPr lang="en-US" sz="105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80728"/>
            <a:ext cx="1979712" cy="641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80728"/>
            <a:ext cx="1979712" cy="6411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63688" y="5445224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Valid?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123728" y="3140968"/>
            <a:ext cx="1368152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Terminator ?</a:t>
            </a:r>
            <a:endParaRPr lang="en-US" sz="11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805264"/>
            <a:ext cx="48387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5" name="Bliksemflits 34"/>
          <p:cNvSpPr/>
          <p:nvPr/>
        </p:nvSpPr>
        <p:spPr bwMode="auto">
          <a:xfrm rot="1315348">
            <a:off x="1340711" y="2469875"/>
            <a:ext cx="360040" cy="504056"/>
          </a:xfrm>
          <a:prstGeom prst="lightningBolt">
            <a:avLst/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6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08E5C-7950-42F1-8675-51D3A250503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1520" y="620688"/>
            <a:ext cx="597666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Arduino</a:t>
            </a:r>
            <a:r>
              <a:rPr lang="en-US" sz="2000" b="1" dirty="0" smtClean="0"/>
              <a:t> Everywhere</a:t>
            </a:r>
            <a:endParaRPr lang="en-US" sz="2000" b="1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20888"/>
            <a:ext cx="4032448" cy="2795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584" y="1772816"/>
            <a:ext cx="288032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hlinkClick r:id="rId2"/>
              </a:rPr>
              <a:t>Ethernet Shield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124744"/>
            <a:ext cx="3530600" cy="4521200"/>
          </a:xfrm>
          <a:prstGeom prst="rect">
            <a:avLst/>
          </a:prstGeom>
        </p:spPr>
      </p:pic>
      <p:sp>
        <p:nvSpPr>
          <p:cNvPr id="18" name="Line Callout 2 17"/>
          <p:cNvSpPr/>
          <p:nvPr/>
        </p:nvSpPr>
        <p:spPr bwMode="auto">
          <a:xfrm flipH="1">
            <a:off x="3923928" y="1268760"/>
            <a:ext cx="1368152" cy="2697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7771"/>
              <a:gd name="adj6" fmla="val -47398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</a:t>
            </a:r>
            <a:r>
              <a:rPr lang="en-US" dirty="0" smtClean="0"/>
              <a:t>etup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Line Callout 2 18"/>
          <p:cNvSpPr/>
          <p:nvPr/>
        </p:nvSpPr>
        <p:spPr bwMode="auto">
          <a:xfrm flipH="1">
            <a:off x="3923928" y="5661248"/>
            <a:ext cx="1368152" cy="2697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8823"/>
              <a:gd name="adj6" fmla="val -43012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loop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4869160"/>
            <a:ext cx="1979712" cy="740412"/>
          </a:xfrm>
          <a:prstGeom prst="rect">
            <a:avLst/>
          </a:prstGeom>
        </p:spPr>
      </p:pic>
      <p:sp>
        <p:nvSpPr>
          <p:cNvPr id="4" name="Rechthoekige toelichting 3"/>
          <p:cNvSpPr/>
          <p:nvPr/>
        </p:nvSpPr>
        <p:spPr bwMode="auto">
          <a:xfrm>
            <a:off x="7308304" y="1268760"/>
            <a:ext cx="1296144" cy="506737"/>
          </a:xfrm>
          <a:prstGeom prst="wedgeRectCallout">
            <a:avLst>
              <a:gd name="adj1" fmla="val -20833"/>
              <a:gd name="adj2" fmla="val 117324"/>
            </a:avLst>
          </a:prstGeom>
          <a:solidFill>
            <a:srgbClr val="C5E0FD">
              <a:alpha val="50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18000" rIns="54000" bIns="18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DHCP</a:t>
            </a:r>
            <a:r>
              <a:rPr kumimoji="0" lang="nl-NL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Wenselijk?</a:t>
            </a:r>
            <a:endParaRPr kumimoji="0" lang="nl-NL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sjabloon_licht">
  <a:themeElements>
    <a:clrScheme name="powerpointsjabloon_lich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7002B"/>
      </a:accent1>
      <a:accent2>
        <a:srgbClr val="C0C0C0"/>
      </a:accent2>
      <a:accent3>
        <a:srgbClr val="FFFFFF"/>
      </a:accent3>
      <a:accent4>
        <a:srgbClr val="000000"/>
      </a:accent4>
      <a:accent5>
        <a:srgbClr val="E0AAAC"/>
      </a:accent5>
      <a:accent6>
        <a:srgbClr val="AEAEAE"/>
      </a:accent6>
      <a:hlink>
        <a:srgbClr val="522641"/>
      </a:hlink>
      <a:folHlink>
        <a:srgbClr val="0066CC"/>
      </a:folHlink>
    </a:clrScheme>
    <a:fontScheme name="powerpointsjabloon_lic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E0FD">
            <a:alpha val="50000"/>
          </a:srgbClr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54000" tIns="18000" rIns="54000" bIns="180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E0FD">
            <a:alpha val="50000"/>
          </a:srgbClr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54000" tIns="18000" rIns="54000" bIns="180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owerpointsjabloon_licht 1">
        <a:dk1>
          <a:srgbClr val="808080"/>
        </a:dk1>
        <a:lt1>
          <a:srgbClr val="FFFFFF"/>
        </a:lt1>
        <a:dk2>
          <a:srgbClr val="C7002B"/>
        </a:dk2>
        <a:lt2>
          <a:srgbClr val="FFFFFF"/>
        </a:lt2>
        <a:accent1>
          <a:srgbClr val="FFFFFF"/>
        </a:accent1>
        <a:accent2>
          <a:srgbClr val="C0C0C0"/>
        </a:accent2>
        <a:accent3>
          <a:srgbClr val="E0AAAC"/>
        </a:accent3>
        <a:accent4>
          <a:srgbClr val="DADADA"/>
        </a:accent4>
        <a:accent5>
          <a:srgbClr val="FFFFFF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sjabloon_licht 2">
        <a:dk1>
          <a:srgbClr val="000000"/>
        </a:dk1>
        <a:lt1>
          <a:srgbClr val="C7002B"/>
        </a:lt1>
        <a:dk2>
          <a:srgbClr val="FFFFFF"/>
        </a:dk2>
        <a:lt2>
          <a:srgbClr val="808080"/>
        </a:lt2>
        <a:accent1>
          <a:srgbClr val="FFFFFF"/>
        </a:accent1>
        <a:accent2>
          <a:srgbClr val="C0C0C0"/>
        </a:accent2>
        <a:accent3>
          <a:srgbClr val="E0AAAC"/>
        </a:accent3>
        <a:accent4>
          <a:srgbClr val="000000"/>
        </a:accent4>
        <a:accent5>
          <a:srgbClr val="FFFFFF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sjabloon_lich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7002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0AAAC"/>
        </a:accent5>
        <a:accent6>
          <a:srgbClr val="AEAEAE"/>
        </a:accent6>
        <a:hlink>
          <a:srgbClr val="522641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sjabloon_licht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0808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AEAEAE"/>
        </a:accent6>
        <a:hlink>
          <a:srgbClr val="522641"/>
        </a:hlink>
        <a:folHlink>
          <a:srgbClr val="A0A0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H:\AIM\PR\powerpointsjabloon_licht.ppt</Template>
  <TotalTime>9110</TotalTime>
  <Words>725</Words>
  <Application>Microsoft Macintosh PowerPoint</Application>
  <PresentationFormat>Diavoorstelling (4:3)</PresentationFormat>
  <Paragraphs>210</Paragraphs>
  <Slides>40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1" baseType="lpstr">
      <vt:lpstr>powerpointsjabloon_licht</vt:lpstr>
      <vt:lpstr>Creating  Intelligent Wireless Sensor Networks  using  Arduino, Xbee and Sensor Clouds </vt:lpstr>
      <vt:lpstr>Lekker snel prototypen met Arduino</vt:lpstr>
      <vt:lpstr>PowerPoint-presentatie</vt:lpstr>
      <vt:lpstr>Life Coding</vt:lpstr>
      <vt:lpstr>Life Coding</vt:lpstr>
      <vt:lpstr>Life Coding</vt:lpstr>
      <vt:lpstr>Life Coding</vt:lpstr>
      <vt:lpstr>Life Coding</vt:lpstr>
      <vt:lpstr>PowerPoint-presentatie</vt:lpstr>
      <vt:lpstr>Life Coding</vt:lpstr>
      <vt:lpstr>Fixed IP, in code</vt:lpstr>
      <vt:lpstr>Life Coding</vt:lpstr>
      <vt:lpstr>Dynamic IP … in code</vt:lpstr>
      <vt:lpstr>Life Coding</vt:lpstr>
      <vt:lpstr>Query Google from Arduino ….</vt:lpstr>
      <vt:lpstr>RESTful services</vt:lpstr>
      <vt:lpstr>The next hot thing:  RESTful web services</vt:lpstr>
      <vt:lpstr>Case: AWS</vt:lpstr>
      <vt:lpstr>Weerstation heeft ook een  REST interface</vt:lpstr>
      <vt:lpstr>Live demo (doe maar mee)</vt:lpstr>
      <vt:lpstr>Live demo (doe maar mee)</vt:lpstr>
      <vt:lpstr>Nu met API key</vt:lpstr>
      <vt:lpstr>Response JSON format</vt:lpstr>
      <vt:lpstr>PowerPoint-presentatie</vt:lpstr>
      <vt:lpstr>Adding new values …</vt:lpstr>
      <vt:lpstr>Adding new values …</vt:lpstr>
      <vt:lpstr>In Arduino</vt:lpstr>
      <vt:lpstr>PowerPoint-presentatie</vt:lpstr>
      <vt:lpstr>PowerPoint-presentatie</vt:lpstr>
      <vt:lpstr>Debug environment in every bridge!</vt:lpstr>
      <vt:lpstr>PowerPoint-presentatie</vt:lpstr>
      <vt:lpstr>PowerPoint-presentatie</vt:lpstr>
      <vt:lpstr>Intermezzo In NL is heel veel data publiek!</vt:lpstr>
      <vt:lpstr>Websockets</vt:lpstr>
      <vt:lpstr>Websockets</vt:lpstr>
      <vt:lpstr>Websockets</vt:lpstr>
      <vt:lpstr>websockets</vt:lpstr>
      <vt:lpstr>Real Time demo on the web</vt:lpstr>
      <vt:lpstr>PowerPoint-presentatie</vt:lpstr>
      <vt:lpstr>Socket.IO</vt:lpstr>
    </vt:vector>
  </TitlesOfParts>
  <Company>Woolderink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 Woolderink</dc:creator>
  <cp:lastModifiedBy>Diederich Kroeske</cp:lastModifiedBy>
  <cp:revision>393</cp:revision>
  <dcterms:created xsi:type="dcterms:W3CDTF">2003-11-12T09:20:25Z</dcterms:created>
  <dcterms:modified xsi:type="dcterms:W3CDTF">2016-02-02T16:30:39Z</dcterms:modified>
</cp:coreProperties>
</file>